
<file path=[Content_Types].xml><?xml version="1.0" encoding="utf-8"?>
<Types xmlns="http://schemas.openxmlformats.org/package/2006/content-types">
  <Default Extension="xml" ContentType="application/xml"/>
  <Default Extension="jpg" ContentType="image/jpeg"/>
  <Default Extension="jpeg" ContentType="image/jpeg"/>
  <Default Extension="rels" ContentType="application/vnd.openxmlformats-package.relationships+xml"/>
  <Default Extension="gif" ContentType="image/gif"/>
  <Default Extension="m4a" ContentType="audi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autoCompressPictures="0">
  <p:sldMasterIdLst>
    <p:sldMasterId id="2147483696" r:id="rId1"/>
  </p:sldMasterIdLst>
  <p:notesMasterIdLst>
    <p:notesMasterId r:id="rId25"/>
  </p:notesMasterIdLst>
  <p:handoutMasterIdLst>
    <p:handoutMasterId r:id="rId26"/>
  </p:handoutMasterIdLst>
  <p:sldIdLst>
    <p:sldId id="281" r:id="rId2"/>
    <p:sldId id="282"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4" r:id="rId20"/>
    <p:sldId id="275" r:id="rId21"/>
    <p:sldId id="278" r:id="rId22"/>
    <p:sldId id="279" r:id="rId23"/>
    <p:sldId id="283"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895BC"/>
    <a:srgbClr val="5D899A"/>
    <a:srgbClr val="546D9A"/>
    <a:srgbClr val="3C87A2"/>
    <a:srgbClr val="7D0D0D"/>
    <a:srgbClr val="7F401F"/>
    <a:srgbClr val="FBF4DF"/>
    <a:srgbClr val="580000"/>
    <a:srgbClr val="551311"/>
    <a:srgbClr val="72060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5" autoAdjust="0"/>
    <p:restoredTop sz="82873" autoAdjust="0"/>
  </p:normalViewPr>
  <p:slideViewPr>
    <p:cSldViewPr snapToGrid="0">
      <p:cViewPr>
        <p:scale>
          <a:sx n="85" d="100"/>
          <a:sy n="85" d="100"/>
        </p:scale>
        <p:origin x="-80" y="-80"/>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handoutMaster" Target="handoutMasters/handoutMaster1.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A798D5C-A1A9-5A49-8019-9404A36A8C40}" type="datetimeFigureOut">
              <a:rPr lang="en-US" smtClean="0"/>
              <a:t>2/11/20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725EF3D-EBA7-6E4B-B8C4-033C1792D92B}" type="slidenum">
              <a:rPr lang="en-US" smtClean="0"/>
              <a:t>‹#›</a:t>
            </a:fld>
            <a:endParaRPr lang="en-US"/>
          </a:p>
        </p:txBody>
      </p:sp>
    </p:spTree>
    <p:extLst>
      <p:ext uri="{BB962C8B-B14F-4D97-AF65-F5344CB8AC3E}">
        <p14:creationId xmlns:p14="http://schemas.microsoft.com/office/powerpoint/2010/main" val="158616607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B44E04-DA92-467E-87C9-33643EC06F68}" type="datetimeFigureOut">
              <a:rPr lang="en-US" smtClean="0"/>
              <a:t>2/11/20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CCDF87-22B7-48CB-8863-CEA7818B5DEA}" type="slidenum">
              <a:rPr lang="en-US" smtClean="0"/>
              <a:t>‹#›</a:t>
            </a:fld>
            <a:endParaRPr lang="en-US"/>
          </a:p>
        </p:txBody>
      </p:sp>
    </p:spTree>
    <p:extLst>
      <p:ext uri="{BB962C8B-B14F-4D97-AF65-F5344CB8AC3E}">
        <p14:creationId xmlns:p14="http://schemas.microsoft.com/office/powerpoint/2010/main" val="265271156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 Id="rId3" Type="http://schemas.openxmlformats.org/officeDocument/2006/relationships/hyperlink" Target="https://www.alamyimages.fr/photo-image-bas-relief-assyrien-hysteria-probablement-construit-et-occupe-par-les-pheniciens-employes-par-sancherib-cest-un-bireme-a."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 Id="rId3" Type="http://schemas.openxmlformats.org/officeDocument/2006/relationships/hyperlink" Target="https://digitalcollections.nypl.org/items/510d47da-98c1-a3d9-e040-e00a18064a99"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 Id="rId3" Type="http://schemas.openxmlformats.org/officeDocument/2006/relationships/hyperlink" Target="https://www.bbc.com/mundo/vert-cul-39635995"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 Id="rId3" Type="http://schemas.openxmlformats.org/officeDocument/2006/relationships/hyperlink" Target="http://www.scientificskeptic.com/tag/truth-claims/"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 Id="rId3" Type="http://schemas.openxmlformats.org/officeDocument/2006/relationships/hyperlink" Target="http://whatisengineering.com/topic/metallurgical-engineering/"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 Id="rId3" Type="http://schemas.openxmlformats.org/officeDocument/2006/relationships/hyperlink" Target="https://www.ralspace.stfc.ac.uk/SiteAssets/001_CTM_Welcome_ASC2018.pdf"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 Id="rId3" Type="http://schemas.openxmlformats.org/officeDocument/2006/relationships/hyperlink" Target="https://zientziakaiera.eus/2015/07/25/ezjakintasunaren-kartografia-75/"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 Id="rId3" Type="http://schemas.openxmlformats.org/officeDocument/2006/relationships/hyperlink" Target="https://www.dailymail.co.uk/sciencetech/article-3777609/Did-Viking-sword-belong-Icelander-1-000-year-old-weapon-unearthed-geese-hunters.html"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 Id="rId3" Type="http://schemas.openxmlformats.org/officeDocument/2006/relationships/hyperlink" Target="https://commons.wikimedia.org/wiki/File:Korea-Silla-Iron.armor-01.jpg"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 Id="rId3" Type="http://schemas.openxmlformats.org/officeDocument/2006/relationships/hyperlink" Target="https://kotaku.com/the-mighty-thor-faces-his-deadliest-foe-yet-5591803"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 Id="rId3" Type="http://schemas.openxmlformats.org/officeDocument/2006/relationships/hyperlink" Target="https://www.youtube.com/watch?v=V15CP_9QzM0"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startalkradio.net/show/the-stars-that-guide-us-with-nainoa-thompson/" TargetMode="External"/><Relationship Id="rId4" Type="http://schemas.openxmlformats.org/officeDocument/2006/relationships/hyperlink" Target="https://www.ralspace.stfc.ac.uk/SiteAssets/001_CTM_Welcome_ASC2018.pdf" TargetMode="External"/><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ralspace.stfc.ac.uk/SiteAssets/001_CTM_Welcome_ASC2018.pdf" TargetMode="External"/><Relationship Id="rId4" Type="http://schemas.openxmlformats.org/officeDocument/2006/relationships/hyperlink" Target="https://yousense.info/686973746f7279/history-of-boats-and-ships-history-and-timelines.html" TargetMode="External"/><Relationship Id="rId5" Type="http://schemas.openxmlformats.org/officeDocument/2006/relationships/hyperlink" Target="https://www.timetoast.com/timelines/early-man-93f9f7c1-ac26-40d3-adc8-d1cd60dfacb5" TargetMode="External"/><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 Id="rId3" Type="http://schemas.openxmlformats.org/officeDocument/2006/relationships/hyperlink" Target="https://www.youtube.com/watch?v=AsD5u6k6dKI"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 Id="rId3" Type="http://schemas.openxmlformats.org/officeDocument/2006/relationships/hyperlink" Target="https://www.youtube.com/watch?v=sDgeYfSZdL4"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 Id="rId3" Type="http://schemas.openxmlformats.org/officeDocument/2006/relationships/hyperlink" Target="https://www.britishmuseum.org/research/collection_online/collection_object_details.aspx?objectId=399666&amp;partId=1&amp;searchText=siren+painter&amp;page=1"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from Artist </a:t>
            </a:r>
            <a:r>
              <a:rPr lang="en-US" dirty="0"/>
              <a:t>Unknown</a:t>
            </a:r>
          </a:p>
        </p:txBody>
      </p:sp>
      <p:sp>
        <p:nvSpPr>
          <p:cNvPr id="4" name="Slide Number Placeholder 3"/>
          <p:cNvSpPr>
            <a:spLocks noGrp="1"/>
          </p:cNvSpPr>
          <p:nvPr>
            <p:ph type="sldNum" sz="quarter" idx="5"/>
          </p:nvPr>
        </p:nvSpPr>
        <p:spPr/>
        <p:txBody>
          <a:bodyPr/>
          <a:lstStyle/>
          <a:p>
            <a:fld id="{4BCCDF87-22B7-48CB-8863-CEA7818B5DEA}" type="slidenum">
              <a:rPr lang="en-US" smtClean="0"/>
              <a:t>0</a:t>
            </a:fld>
            <a:endParaRPr lang="en-US"/>
          </a:p>
        </p:txBody>
      </p:sp>
    </p:spTree>
    <p:extLst>
      <p:ext uri="{BB962C8B-B14F-4D97-AF65-F5344CB8AC3E}">
        <p14:creationId xmlns:p14="http://schemas.microsoft.com/office/powerpoint/2010/main" val="7891383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from </a:t>
            </a:r>
            <a:r>
              <a:rPr lang="en-US" dirty="0">
                <a:hlinkClick r:id="rId3"/>
              </a:rPr>
              <a:t>https://www.alamyimages.fr/photo-image-bas-relief-assyrien-hysteria-probablement-construit-et-occupe-par-les-pheniciens-employes-par-sancherib-cest-un-bireme-a.</a:t>
            </a:r>
            <a:endParaRPr lang="en-US" dirty="0"/>
          </a:p>
        </p:txBody>
      </p:sp>
      <p:sp>
        <p:nvSpPr>
          <p:cNvPr id="4" name="Slide Number Placeholder 3"/>
          <p:cNvSpPr>
            <a:spLocks noGrp="1"/>
          </p:cNvSpPr>
          <p:nvPr>
            <p:ph type="sldNum" sz="quarter" idx="5"/>
          </p:nvPr>
        </p:nvSpPr>
        <p:spPr/>
        <p:txBody>
          <a:bodyPr/>
          <a:lstStyle/>
          <a:p>
            <a:fld id="{4BCCDF87-22B7-48CB-8863-CEA7818B5DEA}" type="slidenum">
              <a:rPr lang="en-US" smtClean="0"/>
              <a:t>10</a:t>
            </a:fld>
            <a:endParaRPr lang="en-US"/>
          </a:p>
        </p:txBody>
      </p:sp>
    </p:spTree>
    <p:extLst>
      <p:ext uri="{BB962C8B-B14F-4D97-AF65-F5344CB8AC3E}">
        <p14:creationId xmlns:p14="http://schemas.microsoft.com/office/powerpoint/2010/main" val="21859250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from </a:t>
            </a:r>
            <a:r>
              <a:rPr lang="en-US" dirty="0">
                <a:hlinkClick r:id="rId3"/>
              </a:rPr>
              <a:t>https://digitalcollections.nypl.org/items/510d47da-98c1-a3d9-e040-e00a18064a99</a:t>
            </a:r>
            <a:endParaRPr lang="en-US" dirty="0"/>
          </a:p>
        </p:txBody>
      </p:sp>
      <p:sp>
        <p:nvSpPr>
          <p:cNvPr id="4" name="Slide Number Placeholder 3"/>
          <p:cNvSpPr>
            <a:spLocks noGrp="1"/>
          </p:cNvSpPr>
          <p:nvPr>
            <p:ph type="sldNum" sz="quarter" idx="5"/>
          </p:nvPr>
        </p:nvSpPr>
        <p:spPr/>
        <p:txBody>
          <a:bodyPr/>
          <a:lstStyle/>
          <a:p>
            <a:fld id="{4BCCDF87-22B7-48CB-8863-CEA7818B5DEA}" type="slidenum">
              <a:rPr lang="en-US" smtClean="0"/>
              <a:t>11</a:t>
            </a:fld>
            <a:endParaRPr lang="en-US"/>
          </a:p>
        </p:txBody>
      </p:sp>
    </p:spTree>
    <p:extLst>
      <p:ext uri="{BB962C8B-B14F-4D97-AF65-F5344CB8AC3E}">
        <p14:creationId xmlns:p14="http://schemas.microsoft.com/office/powerpoint/2010/main" val="25817332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from </a:t>
            </a:r>
            <a:r>
              <a:rPr lang="en-US" dirty="0">
                <a:hlinkClick r:id="rId3"/>
              </a:rPr>
              <a:t>https://www.bbc.com/mundo/vert-cul-39635995</a:t>
            </a:r>
            <a:endParaRPr lang="en-US" dirty="0"/>
          </a:p>
        </p:txBody>
      </p:sp>
      <p:sp>
        <p:nvSpPr>
          <p:cNvPr id="4" name="Slide Number Placeholder 3"/>
          <p:cNvSpPr>
            <a:spLocks noGrp="1"/>
          </p:cNvSpPr>
          <p:nvPr>
            <p:ph type="sldNum" sz="quarter" idx="5"/>
          </p:nvPr>
        </p:nvSpPr>
        <p:spPr/>
        <p:txBody>
          <a:bodyPr/>
          <a:lstStyle/>
          <a:p>
            <a:fld id="{4BCCDF87-22B7-48CB-8863-CEA7818B5DEA}" type="slidenum">
              <a:rPr lang="en-US" smtClean="0"/>
              <a:t>12</a:t>
            </a:fld>
            <a:endParaRPr lang="en-US"/>
          </a:p>
        </p:txBody>
      </p:sp>
    </p:spTree>
    <p:extLst>
      <p:ext uri="{BB962C8B-B14F-4D97-AF65-F5344CB8AC3E}">
        <p14:creationId xmlns:p14="http://schemas.microsoft.com/office/powerpoint/2010/main" val="7457830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on right from </a:t>
            </a:r>
            <a:r>
              <a:rPr lang="en-US" dirty="0">
                <a:hlinkClick r:id="rId3"/>
              </a:rPr>
              <a:t>http://www.scientificskeptic.com/tag/truth-claims/</a:t>
            </a:r>
            <a:endParaRPr lang="en-US" dirty="0"/>
          </a:p>
        </p:txBody>
      </p:sp>
      <p:sp>
        <p:nvSpPr>
          <p:cNvPr id="4" name="Slide Number Placeholder 3"/>
          <p:cNvSpPr>
            <a:spLocks noGrp="1"/>
          </p:cNvSpPr>
          <p:nvPr>
            <p:ph type="sldNum" sz="quarter" idx="5"/>
          </p:nvPr>
        </p:nvSpPr>
        <p:spPr/>
        <p:txBody>
          <a:bodyPr/>
          <a:lstStyle/>
          <a:p>
            <a:fld id="{4BCCDF87-22B7-48CB-8863-CEA7818B5DEA}" type="slidenum">
              <a:rPr lang="en-US" smtClean="0"/>
              <a:t>13</a:t>
            </a:fld>
            <a:endParaRPr lang="en-US"/>
          </a:p>
        </p:txBody>
      </p:sp>
    </p:spTree>
    <p:extLst>
      <p:ext uri="{BB962C8B-B14F-4D97-AF65-F5344CB8AC3E}">
        <p14:creationId xmlns:p14="http://schemas.microsoft.com/office/powerpoint/2010/main" val="17229030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from </a:t>
            </a:r>
            <a:r>
              <a:rPr lang="en-US" dirty="0">
                <a:hlinkClick r:id="rId3"/>
              </a:rPr>
              <a:t>http://whatisengineering.com/topic/metallurgical-engineering/</a:t>
            </a:r>
            <a:endParaRPr lang="en-US" dirty="0"/>
          </a:p>
        </p:txBody>
      </p:sp>
      <p:sp>
        <p:nvSpPr>
          <p:cNvPr id="4" name="Slide Number Placeholder 3"/>
          <p:cNvSpPr>
            <a:spLocks noGrp="1"/>
          </p:cNvSpPr>
          <p:nvPr>
            <p:ph type="sldNum" sz="quarter" idx="5"/>
          </p:nvPr>
        </p:nvSpPr>
        <p:spPr/>
        <p:txBody>
          <a:bodyPr/>
          <a:lstStyle/>
          <a:p>
            <a:fld id="{4BCCDF87-22B7-48CB-8863-CEA7818B5DEA}" type="slidenum">
              <a:rPr lang="en-US" smtClean="0"/>
              <a:t>14</a:t>
            </a:fld>
            <a:endParaRPr lang="en-US"/>
          </a:p>
        </p:txBody>
      </p:sp>
    </p:spTree>
    <p:extLst>
      <p:ext uri="{BB962C8B-B14F-4D97-AF65-F5344CB8AC3E}">
        <p14:creationId xmlns:p14="http://schemas.microsoft.com/office/powerpoint/2010/main" val="28198504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from Artist </a:t>
            </a:r>
            <a:r>
              <a:rPr lang="en-US" dirty="0"/>
              <a:t>Unknown</a:t>
            </a:r>
          </a:p>
        </p:txBody>
      </p:sp>
      <p:sp>
        <p:nvSpPr>
          <p:cNvPr id="4" name="Slide Number Placeholder 3"/>
          <p:cNvSpPr>
            <a:spLocks noGrp="1"/>
          </p:cNvSpPr>
          <p:nvPr>
            <p:ph type="sldNum" sz="quarter" idx="5"/>
          </p:nvPr>
        </p:nvSpPr>
        <p:spPr/>
        <p:txBody>
          <a:bodyPr/>
          <a:lstStyle/>
          <a:p>
            <a:fld id="{4BCCDF87-22B7-48CB-8863-CEA7818B5DEA}" type="slidenum">
              <a:rPr lang="en-US" smtClean="0"/>
              <a:t>15</a:t>
            </a:fld>
            <a:endParaRPr lang="en-US"/>
          </a:p>
        </p:txBody>
      </p:sp>
    </p:spTree>
    <p:extLst>
      <p:ext uri="{BB962C8B-B14F-4D97-AF65-F5344CB8AC3E}">
        <p14:creationId xmlns:p14="http://schemas.microsoft.com/office/powerpoint/2010/main" val="39995243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Background image from </a:t>
            </a:r>
            <a:r>
              <a:rPr lang="en-US" dirty="0">
                <a:hlinkClick r:id="rId3"/>
              </a:rPr>
              <a:t>https://www.ralspace.stfc.ac.uk/SiteAssets/001_CTM_Welcome_ASC2018.pdf</a:t>
            </a:r>
            <a:endParaRPr lang="en-US" dirty="0"/>
          </a:p>
        </p:txBody>
      </p:sp>
      <p:sp>
        <p:nvSpPr>
          <p:cNvPr id="4" name="Slide Number Placeholder 3"/>
          <p:cNvSpPr>
            <a:spLocks noGrp="1"/>
          </p:cNvSpPr>
          <p:nvPr>
            <p:ph type="sldNum" sz="quarter" idx="5"/>
          </p:nvPr>
        </p:nvSpPr>
        <p:spPr/>
        <p:txBody>
          <a:bodyPr/>
          <a:lstStyle/>
          <a:p>
            <a:fld id="{4BCCDF87-22B7-48CB-8863-CEA7818B5DEA}" type="slidenum">
              <a:rPr lang="en-US" smtClean="0"/>
              <a:t>16</a:t>
            </a:fld>
            <a:endParaRPr lang="en-US"/>
          </a:p>
        </p:txBody>
      </p:sp>
    </p:spTree>
    <p:extLst>
      <p:ext uri="{BB962C8B-B14F-4D97-AF65-F5344CB8AC3E}">
        <p14:creationId xmlns:p14="http://schemas.microsoft.com/office/powerpoint/2010/main" val="37792284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Background image from </a:t>
            </a:r>
            <a:r>
              <a:rPr lang="en-US" dirty="0">
                <a:hlinkClick r:id="rId3"/>
              </a:rPr>
              <a:t>https://zientziakaiera.eus/2015/07/25/ezjakintasunaren-kartografia-75/</a:t>
            </a:r>
            <a:endParaRPr lang="en-US" dirty="0"/>
          </a:p>
        </p:txBody>
      </p:sp>
      <p:sp>
        <p:nvSpPr>
          <p:cNvPr id="4" name="Slide Number Placeholder 3"/>
          <p:cNvSpPr>
            <a:spLocks noGrp="1"/>
          </p:cNvSpPr>
          <p:nvPr>
            <p:ph type="sldNum" sz="quarter" idx="5"/>
          </p:nvPr>
        </p:nvSpPr>
        <p:spPr/>
        <p:txBody>
          <a:bodyPr/>
          <a:lstStyle/>
          <a:p>
            <a:fld id="{4BCCDF87-22B7-48CB-8863-CEA7818B5DEA}" type="slidenum">
              <a:rPr lang="en-US" smtClean="0"/>
              <a:t>17</a:t>
            </a:fld>
            <a:endParaRPr lang="en-US"/>
          </a:p>
        </p:txBody>
      </p:sp>
    </p:spTree>
    <p:extLst>
      <p:ext uri="{BB962C8B-B14F-4D97-AF65-F5344CB8AC3E}">
        <p14:creationId xmlns:p14="http://schemas.microsoft.com/office/powerpoint/2010/main" val="4888946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from </a:t>
            </a:r>
            <a:r>
              <a:rPr lang="en-US" dirty="0">
                <a:hlinkClick r:id="rId3"/>
              </a:rPr>
              <a:t>https://www.dailymail.co.uk/sciencetech/article-3777609/Did-Viking-sword-belong-Icelander-1-000-year-old-weapon-unearthed-geese-hunters.html</a:t>
            </a:r>
            <a:endParaRPr lang="en-US" dirty="0"/>
          </a:p>
        </p:txBody>
      </p:sp>
      <p:sp>
        <p:nvSpPr>
          <p:cNvPr id="4" name="Slide Number Placeholder 3"/>
          <p:cNvSpPr>
            <a:spLocks noGrp="1"/>
          </p:cNvSpPr>
          <p:nvPr>
            <p:ph type="sldNum" sz="quarter" idx="5"/>
          </p:nvPr>
        </p:nvSpPr>
        <p:spPr/>
        <p:txBody>
          <a:bodyPr/>
          <a:lstStyle/>
          <a:p>
            <a:fld id="{4BCCDF87-22B7-48CB-8863-CEA7818B5DEA}" type="slidenum">
              <a:rPr lang="en-US" smtClean="0"/>
              <a:t>18</a:t>
            </a:fld>
            <a:endParaRPr lang="en-US"/>
          </a:p>
        </p:txBody>
      </p:sp>
    </p:spTree>
    <p:extLst>
      <p:ext uri="{BB962C8B-B14F-4D97-AF65-F5344CB8AC3E}">
        <p14:creationId xmlns:p14="http://schemas.microsoft.com/office/powerpoint/2010/main" val="10574574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from </a:t>
            </a:r>
            <a:r>
              <a:rPr lang="en-US" dirty="0">
                <a:hlinkClick r:id="rId3"/>
              </a:rPr>
              <a:t>https://commons.wikimedia.org/wiki/File:Korea-Silla-Iron.armor-01.jpg</a:t>
            </a:r>
            <a:endParaRPr lang="en-US" dirty="0"/>
          </a:p>
        </p:txBody>
      </p:sp>
      <p:sp>
        <p:nvSpPr>
          <p:cNvPr id="4" name="Slide Number Placeholder 3"/>
          <p:cNvSpPr>
            <a:spLocks noGrp="1"/>
          </p:cNvSpPr>
          <p:nvPr>
            <p:ph type="sldNum" sz="quarter" idx="5"/>
          </p:nvPr>
        </p:nvSpPr>
        <p:spPr/>
        <p:txBody>
          <a:bodyPr/>
          <a:lstStyle/>
          <a:p>
            <a:fld id="{4BCCDF87-22B7-48CB-8863-CEA7818B5DEA}" type="slidenum">
              <a:rPr lang="en-US" smtClean="0"/>
              <a:t>19</a:t>
            </a:fld>
            <a:endParaRPr lang="en-US"/>
          </a:p>
        </p:txBody>
      </p:sp>
    </p:spTree>
    <p:extLst>
      <p:ext uri="{BB962C8B-B14F-4D97-AF65-F5344CB8AC3E}">
        <p14:creationId xmlns:p14="http://schemas.microsoft.com/office/powerpoint/2010/main" val="111393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from Artist </a:t>
            </a:r>
            <a:r>
              <a:rPr lang="en-US" dirty="0"/>
              <a:t>Unknown</a:t>
            </a:r>
          </a:p>
        </p:txBody>
      </p:sp>
      <p:sp>
        <p:nvSpPr>
          <p:cNvPr id="4" name="Slide Number Placeholder 3"/>
          <p:cNvSpPr>
            <a:spLocks noGrp="1"/>
          </p:cNvSpPr>
          <p:nvPr>
            <p:ph type="sldNum" sz="quarter" idx="5"/>
          </p:nvPr>
        </p:nvSpPr>
        <p:spPr/>
        <p:txBody>
          <a:bodyPr/>
          <a:lstStyle/>
          <a:p>
            <a:fld id="{4BCCDF87-22B7-48CB-8863-CEA7818B5DEA}" type="slidenum">
              <a:rPr lang="en-US" smtClean="0"/>
              <a:t>1</a:t>
            </a:fld>
            <a:endParaRPr lang="en-US"/>
          </a:p>
        </p:txBody>
      </p:sp>
    </p:spTree>
    <p:extLst>
      <p:ext uri="{BB962C8B-B14F-4D97-AF65-F5344CB8AC3E}">
        <p14:creationId xmlns:p14="http://schemas.microsoft.com/office/powerpoint/2010/main" val="22820877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a:t>
            </a:r>
            <a:r>
              <a:rPr lang="en-US" baseline="0" dirty="0" smtClean="0"/>
              <a:t> from Artist Unknown</a:t>
            </a:r>
            <a:endParaRPr lang="en-US" dirty="0"/>
          </a:p>
        </p:txBody>
      </p:sp>
      <p:sp>
        <p:nvSpPr>
          <p:cNvPr id="4" name="Slide Number Placeholder 3"/>
          <p:cNvSpPr>
            <a:spLocks noGrp="1"/>
          </p:cNvSpPr>
          <p:nvPr>
            <p:ph type="sldNum" sz="quarter" idx="5"/>
          </p:nvPr>
        </p:nvSpPr>
        <p:spPr/>
        <p:txBody>
          <a:bodyPr/>
          <a:lstStyle/>
          <a:p>
            <a:fld id="{4BCCDF87-22B7-48CB-8863-CEA7818B5DEA}" type="slidenum">
              <a:rPr lang="en-US" smtClean="0"/>
              <a:t>20</a:t>
            </a:fld>
            <a:endParaRPr lang="en-US"/>
          </a:p>
        </p:txBody>
      </p:sp>
    </p:spTree>
    <p:extLst>
      <p:ext uri="{BB962C8B-B14F-4D97-AF65-F5344CB8AC3E}">
        <p14:creationId xmlns:p14="http://schemas.microsoft.com/office/powerpoint/2010/main" val="21493783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Photo Credit (Concept Art for </a:t>
            </a:r>
            <a:r>
              <a:rPr lang="en-US" i="1" dirty="0"/>
              <a:t>Thor: God of Thunder </a:t>
            </a:r>
            <a:r>
              <a:rPr lang="en-US" dirty="0"/>
              <a:t>video game</a:t>
            </a:r>
            <a:r>
              <a:rPr lang="en-US" i="1" dirty="0"/>
              <a:t> </a:t>
            </a:r>
            <a:r>
              <a:rPr lang="en-US" dirty="0"/>
              <a:t>from Scribble Pad Studios and Sega). </a:t>
            </a:r>
            <a:r>
              <a:rPr lang="en-US" u="sng" dirty="0">
                <a:solidFill>
                  <a:schemeClr val="hlink"/>
                </a:solidFill>
                <a:hlinkClick r:id="rId3"/>
              </a:rPr>
              <a:t>https://kotaku.com/the-mighty-thor-faces-his-deadliest-foe-yet-5591803</a:t>
            </a:r>
            <a:endParaRPr lang="en-US" dirty="0"/>
          </a:p>
          <a:p>
            <a:pPr marL="0" lvl="0" indent="0" algn="l" rtl="0">
              <a:spcBef>
                <a:spcPts val="0"/>
              </a:spcBef>
              <a:spcAft>
                <a:spcPts val="0"/>
              </a:spcAft>
              <a:buNone/>
            </a:pPr>
            <a:r>
              <a:rPr lang="en-US" dirty="0"/>
              <a:t>Part 3 of this unit, </a:t>
            </a:r>
            <a:r>
              <a:rPr lang="en-US" i="1" dirty="0"/>
              <a:t>The Allegory of Video Games</a:t>
            </a:r>
            <a:r>
              <a:rPr lang="en-US" dirty="0"/>
              <a:t>, will further frame video games within an educational context.</a:t>
            </a:r>
          </a:p>
          <a:p>
            <a:endParaRPr lang="en-US" dirty="0"/>
          </a:p>
        </p:txBody>
      </p:sp>
      <p:sp>
        <p:nvSpPr>
          <p:cNvPr id="4" name="Slide Number Placeholder 3"/>
          <p:cNvSpPr>
            <a:spLocks noGrp="1"/>
          </p:cNvSpPr>
          <p:nvPr>
            <p:ph type="sldNum" sz="quarter" idx="5"/>
          </p:nvPr>
        </p:nvSpPr>
        <p:spPr/>
        <p:txBody>
          <a:bodyPr/>
          <a:lstStyle/>
          <a:p>
            <a:fld id="{4BCCDF87-22B7-48CB-8863-CEA7818B5DEA}" type="slidenum">
              <a:rPr lang="en-US" smtClean="0"/>
              <a:t>21</a:t>
            </a:fld>
            <a:endParaRPr lang="en-US"/>
          </a:p>
        </p:txBody>
      </p:sp>
    </p:spTree>
    <p:extLst>
      <p:ext uri="{BB962C8B-B14F-4D97-AF65-F5344CB8AC3E}">
        <p14:creationId xmlns:p14="http://schemas.microsoft.com/office/powerpoint/2010/main" val="102991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from Artist </a:t>
            </a:r>
            <a:r>
              <a:rPr lang="en-US" dirty="0"/>
              <a:t>Unknown</a:t>
            </a:r>
          </a:p>
        </p:txBody>
      </p:sp>
      <p:sp>
        <p:nvSpPr>
          <p:cNvPr id="4" name="Slide Number Placeholder 3"/>
          <p:cNvSpPr>
            <a:spLocks noGrp="1"/>
          </p:cNvSpPr>
          <p:nvPr>
            <p:ph type="sldNum" sz="quarter" idx="5"/>
          </p:nvPr>
        </p:nvSpPr>
        <p:spPr/>
        <p:txBody>
          <a:bodyPr/>
          <a:lstStyle/>
          <a:p>
            <a:fld id="{4BCCDF87-22B7-48CB-8863-CEA7818B5DEA}" type="slidenum">
              <a:rPr lang="en-US" smtClean="0"/>
              <a:t>22</a:t>
            </a:fld>
            <a:endParaRPr lang="en-US"/>
          </a:p>
        </p:txBody>
      </p:sp>
    </p:spTree>
    <p:extLst>
      <p:ext uri="{BB962C8B-B14F-4D97-AF65-F5344CB8AC3E}">
        <p14:creationId xmlns:p14="http://schemas.microsoft.com/office/powerpoint/2010/main" val="2719422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GIF of </a:t>
            </a:r>
            <a:r>
              <a:rPr lang="en-US" dirty="0">
                <a:hlinkClick r:id="rId3"/>
              </a:rPr>
              <a:t>https://www.youtube.com/watch?v=V15CP_9QzM0</a:t>
            </a:r>
            <a:endParaRPr lang="en-US" dirty="0"/>
          </a:p>
        </p:txBody>
      </p:sp>
      <p:sp>
        <p:nvSpPr>
          <p:cNvPr id="4" name="Slide Number Placeholder 3"/>
          <p:cNvSpPr>
            <a:spLocks noGrp="1"/>
          </p:cNvSpPr>
          <p:nvPr>
            <p:ph type="sldNum" sz="quarter" idx="5"/>
          </p:nvPr>
        </p:nvSpPr>
        <p:spPr/>
        <p:txBody>
          <a:bodyPr/>
          <a:lstStyle/>
          <a:p>
            <a:fld id="{4BCCDF87-22B7-48CB-8863-CEA7818B5DEA}" type="slidenum">
              <a:rPr lang="en-US" smtClean="0"/>
              <a:t>2</a:t>
            </a:fld>
            <a:endParaRPr lang="en-US"/>
          </a:p>
        </p:txBody>
      </p:sp>
    </p:spTree>
    <p:extLst>
      <p:ext uri="{BB962C8B-B14F-4D97-AF65-F5344CB8AC3E}">
        <p14:creationId xmlns:p14="http://schemas.microsoft.com/office/powerpoint/2010/main" val="15020633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Image on right from </a:t>
            </a:r>
            <a:r>
              <a:rPr lang="en-US" sz="1200" kern="1200" dirty="0">
                <a:solidFill>
                  <a:schemeClr val="tx1"/>
                </a:solidFill>
                <a:effectLst/>
                <a:latin typeface="+mn-lt"/>
                <a:ea typeface="+mn-ea"/>
                <a:cs typeface="+mn-cs"/>
                <a:hlinkClick r:id="rId3"/>
              </a:rPr>
              <a:t>https://www.startalkradio.net/show/the-stars-that-guide-us-with-nainoa-thompson/</a:t>
            </a:r>
            <a:endParaRPr lang="en-US" dirty="0"/>
          </a:p>
          <a:p>
            <a:r>
              <a:rPr lang="en-US" dirty="0"/>
              <a:t>Image on left from </a:t>
            </a:r>
            <a:r>
              <a:rPr lang="en-US" dirty="0">
                <a:hlinkClick r:id="rId4"/>
              </a:rPr>
              <a:t>https://www.ralspace.stfc.ac.uk/SiteAssets/001_CTM_Welcome_ASC2018.pdf</a:t>
            </a:r>
            <a:endParaRPr lang="en-US" dirty="0"/>
          </a:p>
        </p:txBody>
      </p:sp>
      <p:sp>
        <p:nvSpPr>
          <p:cNvPr id="4" name="Slide Number Placeholder 3"/>
          <p:cNvSpPr>
            <a:spLocks noGrp="1"/>
          </p:cNvSpPr>
          <p:nvPr>
            <p:ph type="sldNum" sz="quarter" idx="5"/>
          </p:nvPr>
        </p:nvSpPr>
        <p:spPr/>
        <p:txBody>
          <a:bodyPr/>
          <a:lstStyle/>
          <a:p>
            <a:fld id="{4BCCDF87-22B7-48CB-8863-CEA7818B5DEA}" type="slidenum">
              <a:rPr lang="en-US" smtClean="0"/>
              <a:t>3</a:t>
            </a:fld>
            <a:endParaRPr lang="en-US"/>
          </a:p>
        </p:txBody>
      </p:sp>
    </p:spTree>
    <p:extLst>
      <p:ext uri="{BB962C8B-B14F-4D97-AF65-F5344CB8AC3E}">
        <p14:creationId xmlns:p14="http://schemas.microsoft.com/office/powerpoint/2010/main" val="8349815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Background image from </a:t>
            </a:r>
            <a:r>
              <a:rPr lang="en-US" dirty="0">
                <a:hlinkClick r:id="rId3"/>
              </a:rPr>
              <a:t>https://www.ralspace.stfc.ac.uk/SiteAssets/001_CTM_Welcome_ASC2018.pdf</a:t>
            </a:r>
            <a:endParaRPr lang="en-US" dirty="0"/>
          </a:p>
          <a:p>
            <a:r>
              <a:rPr lang="en-US" dirty="0"/>
              <a:t>Image on left from </a:t>
            </a:r>
            <a:r>
              <a:rPr lang="en-US" dirty="0">
                <a:hlinkClick r:id="rId4"/>
              </a:rPr>
              <a:t>https://yousense.info/686973746f7279/history-of-boats-and-ships-history-and-timelines.html</a:t>
            </a:r>
            <a:endParaRPr lang="en-US" dirty="0"/>
          </a:p>
          <a:p>
            <a:r>
              <a:rPr lang="en-US" dirty="0"/>
              <a:t>Image on right from </a:t>
            </a:r>
            <a:r>
              <a:rPr lang="en-US" dirty="0">
                <a:hlinkClick r:id="rId5"/>
              </a:rPr>
              <a:t>https://www.timetoast.com/timelines/early-man-93f9f7c1-ac26-40d3-adc8-d1cd60dfacb5</a:t>
            </a:r>
            <a:endParaRPr lang="en-US" dirty="0"/>
          </a:p>
        </p:txBody>
      </p:sp>
      <p:sp>
        <p:nvSpPr>
          <p:cNvPr id="4" name="Slide Number Placeholder 3"/>
          <p:cNvSpPr>
            <a:spLocks noGrp="1"/>
          </p:cNvSpPr>
          <p:nvPr>
            <p:ph type="sldNum" sz="quarter" idx="5"/>
          </p:nvPr>
        </p:nvSpPr>
        <p:spPr/>
        <p:txBody>
          <a:bodyPr/>
          <a:lstStyle/>
          <a:p>
            <a:fld id="{4BCCDF87-22B7-48CB-8863-CEA7818B5DEA}" type="slidenum">
              <a:rPr lang="en-US" smtClean="0"/>
              <a:t>4</a:t>
            </a:fld>
            <a:endParaRPr lang="en-US"/>
          </a:p>
        </p:txBody>
      </p:sp>
    </p:spTree>
    <p:extLst>
      <p:ext uri="{BB962C8B-B14F-4D97-AF65-F5344CB8AC3E}">
        <p14:creationId xmlns:p14="http://schemas.microsoft.com/office/powerpoint/2010/main" val="14217690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GIF of </a:t>
            </a:r>
            <a:r>
              <a:rPr lang="en-US" dirty="0">
                <a:hlinkClick r:id="rId3"/>
              </a:rPr>
              <a:t>https://www.youtube.com/watch?v=AsD5u6k6dKI</a:t>
            </a:r>
            <a:endParaRPr lang="en-US" dirty="0"/>
          </a:p>
        </p:txBody>
      </p:sp>
      <p:sp>
        <p:nvSpPr>
          <p:cNvPr id="4" name="Slide Number Placeholder 3"/>
          <p:cNvSpPr>
            <a:spLocks noGrp="1"/>
          </p:cNvSpPr>
          <p:nvPr>
            <p:ph type="sldNum" sz="quarter" idx="5"/>
          </p:nvPr>
        </p:nvSpPr>
        <p:spPr/>
        <p:txBody>
          <a:bodyPr/>
          <a:lstStyle/>
          <a:p>
            <a:fld id="{4BCCDF87-22B7-48CB-8863-CEA7818B5DEA}" type="slidenum">
              <a:rPr lang="en-US" smtClean="0"/>
              <a:t>5</a:t>
            </a:fld>
            <a:endParaRPr lang="en-US"/>
          </a:p>
        </p:txBody>
      </p:sp>
    </p:spTree>
    <p:extLst>
      <p:ext uri="{BB962C8B-B14F-4D97-AF65-F5344CB8AC3E}">
        <p14:creationId xmlns:p14="http://schemas.microsoft.com/office/powerpoint/2010/main" val="9964995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GIF of </a:t>
            </a:r>
            <a:r>
              <a:rPr lang="en-US" dirty="0">
                <a:hlinkClick r:id="rId3"/>
              </a:rPr>
              <a:t>https://www.youtube.com/watch?v=sDgeYfSZdL4</a:t>
            </a:r>
            <a:endParaRPr lang="en-US" dirty="0"/>
          </a:p>
        </p:txBody>
      </p:sp>
      <p:sp>
        <p:nvSpPr>
          <p:cNvPr id="4" name="Slide Number Placeholder 3"/>
          <p:cNvSpPr>
            <a:spLocks noGrp="1"/>
          </p:cNvSpPr>
          <p:nvPr>
            <p:ph type="sldNum" sz="quarter" idx="5"/>
          </p:nvPr>
        </p:nvSpPr>
        <p:spPr/>
        <p:txBody>
          <a:bodyPr/>
          <a:lstStyle/>
          <a:p>
            <a:fld id="{4BCCDF87-22B7-48CB-8863-CEA7818B5DEA}" type="slidenum">
              <a:rPr lang="en-US" smtClean="0"/>
              <a:t>7</a:t>
            </a:fld>
            <a:endParaRPr lang="en-US"/>
          </a:p>
        </p:txBody>
      </p:sp>
    </p:spTree>
    <p:extLst>
      <p:ext uri="{BB962C8B-B14F-4D97-AF65-F5344CB8AC3E}">
        <p14:creationId xmlns:p14="http://schemas.microsoft.com/office/powerpoint/2010/main" val="32018910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from Artist </a:t>
            </a:r>
            <a:r>
              <a:rPr lang="en-US" dirty="0"/>
              <a:t>Unknown</a:t>
            </a:r>
          </a:p>
        </p:txBody>
      </p:sp>
      <p:sp>
        <p:nvSpPr>
          <p:cNvPr id="4" name="Slide Number Placeholder 3"/>
          <p:cNvSpPr>
            <a:spLocks noGrp="1"/>
          </p:cNvSpPr>
          <p:nvPr>
            <p:ph type="sldNum" sz="quarter" idx="5"/>
          </p:nvPr>
        </p:nvSpPr>
        <p:spPr/>
        <p:txBody>
          <a:bodyPr/>
          <a:lstStyle/>
          <a:p>
            <a:fld id="{4BCCDF87-22B7-48CB-8863-CEA7818B5DEA}" type="slidenum">
              <a:rPr lang="en-US" smtClean="0"/>
              <a:t>8</a:t>
            </a:fld>
            <a:endParaRPr lang="en-US"/>
          </a:p>
        </p:txBody>
      </p:sp>
    </p:spTree>
    <p:extLst>
      <p:ext uri="{BB962C8B-B14F-4D97-AF65-F5344CB8AC3E}">
        <p14:creationId xmlns:p14="http://schemas.microsoft.com/office/powerpoint/2010/main" val="20841574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from </a:t>
            </a:r>
            <a:r>
              <a:rPr lang="en-US" dirty="0">
                <a:hlinkClick r:id="rId3"/>
              </a:rPr>
              <a:t>https://www.britishmuseum.org/research/collection_online/collection_object_details.aspx?objectId=399666&amp;partId=1&amp;searchText=siren+painter&amp;page=1</a:t>
            </a:r>
            <a:endParaRPr lang="en-US" dirty="0"/>
          </a:p>
        </p:txBody>
      </p:sp>
      <p:sp>
        <p:nvSpPr>
          <p:cNvPr id="4" name="Slide Number Placeholder 3"/>
          <p:cNvSpPr>
            <a:spLocks noGrp="1"/>
          </p:cNvSpPr>
          <p:nvPr>
            <p:ph type="sldNum" sz="quarter" idx="5"/>
          </p:nvPr>
        </p:nvSpPr>
        <p:spPr/>
        <p:txBody>
          <a:bodyPr/>
          <a:lstStyle/>
          <a:p>
            <a:fld id="{4BCCDF87-22B7-48CB-8863-CEA7818B5DEA}" type="slidenum">
              <a:rPr lang="en-US" smtClean="0"/>
              <a:t>9</a:t>
            </a:fld>
            <a:endParaRPr lang="en-US"/>
          </a:p>
        </p:txBody>
      </p:sp>
    </p:spTree>
    <p:extLst>
      <p:ext uri="{BB962C8B-B14F-4D97-AF65-F5344CB8AC3E}">
        <p14:creationId xmlns:p14="http://schemas.microsoft.com/office/powerpoint/2010/main" val="8655490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68A1755B-5DA2-B64E-8248-10CFDE424738}" type="datetime1">
              <a:rPr lang="en-US" smtClean="0"/>
              <a:t>2/11/20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27399D-C255-4440-AFB0-19E1E56F7116}" type="datetime1">
              <a:rPr lang="en-US" smtClean="0"/>
              <a:t>2/11/20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74E4F1C-3A19-164E-9666-5611093FFCE7}" type="datetime1">
              <a:rPr lang="en-US" smtClean="0"/>
              <a:t>2/11/20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249C483-7F0C-514E-9569-C80C9C6AA684}" type="datetime1">
              <a:rPr lang="en-US" smtClean="0"/>
              <a:t>2/11/20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49BA96D7-7396-4241-9E42-8695828CB83C}" type="datetime1">
              <a:rPr lang="en-US" smtClean="0"/>
              <a:t>2/11/20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41744F19-EEAF-4346-931E-1FB5AA06700C}" type="datetime1">
              <a:rPr lang="en-US" smtClean="0"/>
              <a:t>2/11/20</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C4FE4E01-16A1-104D-A89A-A1B45643AB25}" type="datetime1">
              <a:rPr lang="en-US" smtClean="0"/>
              <a:t>2/11/20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6788E12-AA1D-1B44-B0E4-DCC7AEC1D265}" type="datetime1">
              <a:rPr lang="en-US" smtClean="0"/>
              <a:t>2/11/20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716CB3-3EC0-F54D-A071-55360F3D0EB6}" type="datetime1">
              <a:rPr lang="en-US" smtClean="0"/>
              <a:t>2/11/20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C7B80E06-9757-6644-9835-BD79591367B0}" type="datetime1">
              <a:rPr lang="en-US" smtClean="0"/>
              <a:t>2/11/20</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3BD48094-1343-7D43-B668-85B8995DCC64}" type="datetime1">
              <a:rPr lang="en-US" smtClean="0"/>
              <a:t>2/11/20</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6AB95158-1846-1A42-BFB6-F2E932210CD6}" type="datetime1">
              <a:rPr lang="en-US" smtClean="0"/>
              <a:t>2/11/20</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1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1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17.jpeg"/><Relationship Id="rId1" Type="http://schemas.openxmlformats.org/officeDocument/2006/relationships/slideLayout" Target="../slideLayouts/slideLayout9.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image" Target="../media/image2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 Id="rId3" Type="http://schemas.openxmlformats.org/officeDocument/2006/relationships/image" Target="../media/image22.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3.xml"/><Relationship Id="rId5" Type="http://schemas.openxmlformats.org/officeDocument/2006/relationships/image" Target="../media/image3.gif"/><Relationship Id="rId6" Type="http://schemas.openxmlformats.org/officeDocument/2006/relationships/image" Target="../media/image4.png"/><Relationship Id="rId1" Type="http://schemas.microsoft.com/office/2007/relationships/media" Target="../media/media1.m4a"/><Relationship Id="rId2" Type="http://schemas.openxmlformats.org/officeDocument/2006/relationships/audio" Target="../media/media1.m4a"/></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png"/><Relationship Id="rId1" Type="http://schemas.openxmlformats.org/officeDocument/2006/relationships/slideLayout" Target="../slideLayouts/slideLayout8.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7.jpg"/><Relationship Id="rId5" Type="http://schemas.openxmlformats.org/officeDocument/2006/relationships/image" Target="../media/image8.jpg"/><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6.xml"/><Relationship Id="rId5" Type="http://schemas.openxmlformats.org/officeDocument/2006/relationships/image" Target="../media/image9.gif"/><Relationship Id="rId6" Type="http://schemas.openxmlformats.org/officeDocument/2006/relationships/image" Target="../media/image4.png"/><Relationship Id="rId1" Type="http://schemas.microsoft.com/office/2007/relationships/media" Target="../media/media2.m4a"/><Relationship Id="rId2" Type="http://schemas.openxmlformats.org/officeDocument/2006/relationships/audio" Target="../media/media2.m4a"/></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hyperlink" Target="https://www.youtube.com/watch?v=YyUZpmVidCQ" TargetMode="External"/><Relationship Id="rId1" Type="http://schemas.openxmlformats.org/officeDocument/2006/relationships/slideLayout" Target="../slideLayouts/slideLayout7.xml"/><Relationship Id="rId2" Type="http://schemas.openxmlformats.org/officeDocument/2006/relationships/hyperlink" Target="http://www.youtube.com/watch?v=YyUZpmVidCQ"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7.xml"/><Relationship Id="rId5" Type="http://schemas.openxmlformats.org/officeDocument/2006/relationships/image" Target="../media/image11.gif"/><Relationship Id="rId6" Type="http://schemas.openxmlformats.org/officeDocument/2006/relationships/image" Target="../media/image4.png"/><Relationship Id="rId1" Type="http://schemas.openxmlformats.org/officeDocument/2006/relationships/audio" Target="NULL" TargetMode="External"/><Relationship Id="rId2" Type="http://schemas.microsoft.com/office/2007/relationships/media" Target="../media/media3.m4a"/></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xmlns="" id="{93623147-123A-984B-88C3-2293A0DF269F}"/>
              </a:ext>
            </a:extLst>
          </p:cNvPr>
          <p:cNvSpPr>
            <a:spLocks noGrp="1"/>
          </p:cNvSpPr>
          <p:nvPr>
            <p:ph type="ctrTitle"/>
          </p:nvPr>
        </p:nvSpPr>
        <p:spPr>
          <a:xfrm>
            <a:off x="7594502" y="174375"/>
            <a:ext cx="4394297" cy="6519047"/>
          </a:xfrm>
          <a:solidFill>
            <a:srgbClr val="6895BC">
              <a:alpha val="41961"/>
            </a:srgbClr>
          </a:solidFill>
          <a:ln>
            <a:solidFill>
              <a:schemeClr val="tx1"/>
            </a:solidFill>
          </a:ln>
        </p:spPr>
        <p:txBody>
          <a:bodyPr>
            <a:normAutofit fontScale="90000"/>
          </a:bodyPr>
          <a:lstStyle/>
          <a:p>
            <a:pPr algn="l"/>
            <a:r>
              <a:rPr lang="en-US" sz="2200" b="1" dirty="0"/>
              <a:t/>
            </a:r>
            <a:br>
              <a:rPr lang="en-US" sz="2200" b="1" dirty="0"/>
            </a:br>
            <a:r>
              <a:rPr lang="en-US" sz="2200" b="1" dirty="0"/>
              <a:t/>
            </a:r>
            <a:br>
              <a:rPr lang="en-US" sz="2200" b="1" dirty="0"/>
            </a:br>
            <a:r>
              <a:rPr lang="en-US" sz="2200" b="1" dirty="0"/>
              <a:t/>
            </a:r>
            <a:br>
              <a:rPr lang="en-US" sz="2200" b="1" dirty="0"/>
            </a:br>
            <a:r>
              <a:rPr lang="en-US" sz="2200" b="1" dirty="0"/>
              <a:t/>
            </a:r>
            <a:br>
              <a:rPr lang="en-US" sz="2200" b="1" dirty="0"/>
            </a:br>
            <a:r>
              <a:rPr lang="en-US" sz="2000" dirty="0">
                <a:latin typeface="Calibri" panose="020F0502020204030204" pitchFamily="34" charset="0"/>
                <a:cs typeface="Calibri" panose="020F0502020204030204" pitchFamily="34" charset="0"/>
              </a:rPr>
              <a:t>Slides To accompany</a:t>
            </a:r>
            <a:r>
              <a:rPr lang="en-US" sz="2200" dirty="0">
                <a:latin typeface="Calibri" panose="020F0502020204030204" pitchFamily="34" charset="0"/>
                <a:cs typeface="Calibri" panose="020F0502020204030204" pitchFamily="34" charset="0"/>
              </a:rPr>
              <a:t> </a:t>
            </a:r>
            <a:br>
              <a:rPr lang="en-US" sz="2200" dirty="0">
                <a:latin typeface="Calibri" panose="020F0502020204030204" pitchFamily="34" charset="0"/>
                <a:cs typeface="Calibri" panose="020F0502020204030204" pitchFamily="34" charset="0"/>
              </a:rPr>
            </a:br>
            <a:r>
              <a:rPr lang="en-US" sz="2200" dirty="0">
                <a:latin typeface="Calibri" panose="020F0502020204030204" pitchFamily="34" charset="0"/>
                <a:cs typeface="Calibri" panose="020F0502020204030204" pitchFamily="34" charset="0"/>
              </a:rPr>
              <a:t/>
            </a:r>
            <a:br>
              <a:rPr lang="en-US" sz="2200" dirty="0">
                <a:latin typeface="Calibri" panose="020F0502020204030204" pitchFamily="34" charset="0"/>
                <a:cs typeface="Calibri" panose="020F0502020204030204" pitchFamily="34" charset="0"/>
              </a:rPr>
            </a:br>
            <a:r>
              <a:rPr lang="en-US" sz="3100" dirty="0">
                <a:solidFill>
                  <a:schemeClr val="tx1"/>
                </a:solidFill>
                <a:latin typeface="Calibri" panose="020F0502020204030204" pitchFamily="34" charset="0"/>
                <a:cs typeface="Calibri" panose="020F0502020204030204" pitchFamily="34" charset="0"/>
              </a:rPr>
              <a:t>Peace Literacy Curriculum©️ </a:t>
            </a:r>
            <a:br>
              <a:rPr lang="en-US" sz="3100" dirty="0">
                <a:solidFill>
                  <a:schemeClr val="tx1"/>
                </a:solidFill>
                <a:latin typeface="Calibri" panose="020F0502020204030204" pitchFamily="34" charset="0"/>
                <a:cs typeface="Calibri" panose="020F0502020204030204" pitchFamily="34" charset="0"/>
              </a:rPr>
            </a:br>
            <a:r>
              <a:rPr lang="en-US" sz="3100" dirty="0">
                <a:solidFill>
                  <a:schemeClr val="tx1"/>
                </a:solidFill>
                <a:latin typeface="Calibri" panose="020F0502020204030204" pitchFamily="34" charset="0"/>
                <a:cs typeface="Calibri" panose="020F0502020204030204" pitchFamily="34" charset="0"/>
              </a:rPr>
              <a:t/>
            </a:r>
            <a:br>
              <a:rPr lang="en-US" sz="3100" dirty="0">
                <a:solidFill>
                  <a:schemeClr val="tx1"/>
                </a:solidFill>
                <a:latin typeface="Calibri" panose="020F0502020204030204" pitchFamily="34" charset="0"/>
                <a:cs typeface="Calibri" panose="020F0502020204030204" pitchFamily="34" charset="0"/>
              </a:rPr>
            </a:br>
            <a:r>
              <a:rPr lang="en-US" sz="3100" dirty="0">
                <a:solidFill>
                  <a:schemeClr val="tx1"/>
                </a:solidFill>
                <a:latin typeface="Calibri" panose="020F0502020204030204" pitchFamily="34" charset="0"/>
                <a:cs typeface="Calibri" panose="020F0502020204030204" pitchFamily="34" charset="0"/>
              </a:rPr>
              <a:t>The Constellation </a:t>
            </a:r>
            <a:br>
              <a:rPr lang="en-US" sz="3100" dirty="0">
                <a:solidFill>
                  <a:schemeClr val="tx1"/>
                </a:solidFill>
                <a:latin typeface="Calibri" panose="020F0502020204030204" pitchFamily="34" charset="0"/>
                <a:cs typeface="Calibri" panose="020F0502020204030204" pitchFamily="34" charset="0"/>
              </a:rPr>
            </a:br>
            <a:r>
              <a:rPr lang="en-US" sz="3100" dirty="0">
                <a:solidFill>
                  <a:schemeClr val="tx1"/>
                </a:solidFill>
                <a:latin typeface="Calibri" panose="020F0502020204030204" pitchFamily="34" charset="0"/>
                <a:cs typeface="Calibri" panose="020F0502020204030204" pitchFamily="34" charset="0"/>
              </a:rPr>
              <a:t>of Peace</a:t>
            </a:r>
            <a:r>
              <a:rPr lang="en-US" sz="3100" dirty="0">
                <a:latin typeface="Calibri" panose="020F0502020204030204" pitchFamily="34" charset="0"/>
                <a:cs typeface="Calibri" panose="020F0502020204030204" pitchFamily="34" charset="0"/>
              </a:rPr>
              <a:t> </a:t>
            </a:r>
            <a:r>
              <a:rPr lang="en-US" sz="2700" dirty="0">
                <a:latin typeface="Calibri" panose="020F0502020204030204" pitchFamily="34" charset="0"/>
                <a:cs typeface="Calibri" panose="020F0502020204030204" pitchFamily="34" charset="0"/>
              </a:rPr>
              <a:t/>
            </a:r>
            <a:br>
              <a:rPr lang="en-US" sz="2700"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 </a:t>
            </a:r>
            <a:br>
              <a:rPr lang="en-US" dirty="0">
                <a:latin typeface="Calibri" panose="020F0502020204030204" pitchFamily="34" charset="0"/>
                <a:cs typeface="Calibri" panose="020F0502020204030204" pitchFamily="34" charset="0"/>
              </a:rPr>
            </a:br>
            <a:r>
              <a:rPr lang="en-US" sz="2200" dirty="0">
                <a:latin typeface="Calibri" panose="020F0502020204030204" pitchFamily="34" charset="0"/>
                <a:cs typeface="Calibri" panose="020F0502020204030204" pitchFamily="34" charset="0"/>
              </a:rPr>
              <a:t>Part 1: The Power of Ideals </a:t>
            </a:r>
            <a:br>
              <a:rPr lang="en-US" sz="2200" dirty="0">
                <a:latin typeface="Calibri" panose="020F0502020204030204" pitchFamily="34" charset="0"/>
                <a:cs typeface="Calibri" panose="020F0502020204030204" pitchFamily="34" charset="0"/>
              </a:rPr>
            </a:br>
            <a:r>
              <a:rPr lang="en-US" sz="2200" dirty="0">
                <a:latin typeface="Calibri" panose="020F0502020204030204" pitchFamily="34" charset="0"/>
                <a:cs typeface="Calibri" panose="020F0502020204030204" pitchFamily="34" charset="0"/>
              </a:rPr>
              <a:t/>
            </a:r>
            <a:br>
              <a:rPr lang="en-US" sz="2200" dirty="0">
                <a:latin typeface="Calibri" panose="020F0502020204030204" pitchFamily="34" charset="0"/>
                <a:cs typeface="Calibri" panose="020F0502020204030204" pitchFamily="34" charset="0"/>
              </a:rPr>
            </a:br>
            <a:r>
              <a:rPr lang="en-US" sz="2000" cap="none" dirty="0">
                <a:latin typeface="Calibri" panose="020F0502020204030204" pitchFamily="34" charset="0"/>
                <a:cs typeface="Calibri" panose="020F0502020204030204" pitchFamily="34" charset="0"/>
              </a:rPr>
              <a:t>available at </a:t>
            </a:r>
            <a:r>
              <a:rPr lang="en-US" sz="2000" cap="none" dirty="0" err="1">
                <a:latin typeface="Calibri" panose="020F0502020204030204" pitchFamily="34" charset="0"/>
                <a:cs typeface="Calibri" panose="020F0502020204030204" pitchFamily="34" charset="0"/>
              </a:rPr>
              <a:t>peaceliteracy.org</a:t>
            </a:r>
            <a:r>
              <a:rPr lang="en-US" dirty="0">
                <a:latin typeface="Calibri" panose="020F0502020204030204" pitchFamily="34" charset="0"/>
                <a:cs typeface="Calibri" panose="020F0502020204030204" pitchFamily="34" charset="0"/>
              </a:rPr>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
            </a:r>
            <a:br>
              <a:rPr lang="en-US" dirty="0">
                <a:latin typeface="Calibri" panose="020F0502020204030204" pitchFamily="34" charset="0"/>
                <a:cs typeface="Calibri" panose="020F0502020204030204" pitchFamily="34" charset="0"/>
              </a:rPr>
            </a:br>
            <a:r>
              <a:rPr lang="en-US" sz="2000" cap="none" dirty="0">
                <a:solidFill>
                  <a:schemeClr val="tx1"/>
                </a:solidFill>
                <a:latin typeface="Calibri" panose="020F0502020204030204" pitchFamily="34" charset="0"/>
                <a:cs typeface="Calibri" panose="020F0502020204030204" pitchFamily="34" charset="0"/>
              </a:rPr>
              <a:t>Prepared by</a:t>
            </a:r>
            <a:r>
              <a:rPr lang="en-US" sz="2000" dirty="0">
                <a:solidFill>
                  <a:schemeClr val="tx1"/>
                </a:solidFill>
                <a:latin typeface="Calibri" panose="020F0502020204030204" pitchFamily="34" charset="0"/>
                <a:cs typeface="Calibri" panose="020F0502020204030204" pitchFamily="34" charset="0"/>
              </a:rPr>
              <a:t/>
            </a:r>
            <a:br>
              <a:rPr lang="en-US" sz="2000" dirty="0">
                <a:solidFill>
                  <a:schemeClr val="tx1"/>
                </a:solidFill>
                <a:latin typeface="Calibri" panose="020F0502020204030204" pitchFamily="34" charset="0"/>
                <a:cs typeface="Calibri" panose="020F0502020204030204" pitchFamily="34" charset="0"/>
              </a:rPr>
            </a:br>
            <a:r>
              <a:rPr lang="en-US" sz="2000" cap="none" dirty="0">
                <a:solidFill>
                  <a:schemeClr val="tx1"/>
                </a:solidFill>
                <a:latin typeface="Calibri" panose="020F0502020204030204" pitchFamily="34" charset="0"/>
                <a:cs typeface="Calibri" panose="020F0502020204030204" pitchFamily="34" charset="0"/>
              </a:rPr>
              <a:t>Paul K. Chappell </a:t>
            </a:r>
            <a:br>
              <a:rPr lang="en-US" sz="2000" cap="none" dirty="0">
                <a:solidFill>
                  <a:schemeClr val="tx1"/>
                </a:solidFill>
                <a:latin typeface="Calibri" panose="020F0502020204030204" pitchFamily="34" charset="0"/>
                <a:cs typeface="Calibri" panose="020F0502020204030204" pitchFamily="34" charset="0"/>
              </a:rPr>
            </a:br>
            <a:r>
              <a:rPr lang="en-US" sz="2000" cap="none" dirty="0">
                <a:solidFill>
                  <a:schemeClr val="tx1"/>
                </a:solidFill>
                <a:latin typeface="Calibri" panose="020F0502020204030204" pitchFamily="34" charset="0"/>
                <a:cs typeface="Calibri" panose="020F0502020204030204" pitchFamily="34" charset="0"/>
              </a:rPr>
              <a:t>and Stephanie </a:t>
            </a:r>
            <a:r>
              <a:rPr lang="en-US" sz="2000" cap="none" dirty="0" err="1">
                <a:solidFill>
                  <a:schemeClr val="tx1"/>
                </a:solidFill>
                <a:latin typeface="Calibri" panose="020F0502020204030204" pitchFamily="34" charset="0"/>
                <a:cs typeface="Calibri" panose="020F0502020204030204" pitchFamily="34" charset="0"/>
              </a:rPr>
              <a:t>Clapes</a:t>
            </a:r>
            <a:r>
              <a:rPr lang="en-US" dirty="0">
                <a:latin typeface="Calibri" panose="020F0502020204030204" pitchFamily="34" charset="0"/>
                <a:cs typeface="Calibri" panose="020F0502020204030204" pitchFamily="34" charset="0"/>
              </a:rPr>
              <a:t/>
            </a:r>
            <a:br>
              <a:rPr lang="en-US" dirty="0">
                <a:latin typeface="Calibri" panose="020F0502020204030204" pitchFamily="34" charset="0"/>
                <a:cs typeface="Calibri" panose="020F0502020204030204" pitchFamily="34" charset="0"/>
              </a:rPr>
            </a:br>
            <a:endParaRPr lang="en-US" sz="4800" dirty="0">
              <a:solidFill>
                <a:schemeClr val="tx1"/>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xmlns="" id="{82267471-83B1-2444-96EB-58BB2140E530}"/>
              </a:ext>
            </a:extLst>
          </p:cNvPr>
          <p:cNvPicPr>
            <a:picLocks noChangeAspect="1"/>
          </p:cNvPicPr>
          <p:nvPr/>
        </p:nvPicPr>
        <p:blipFill rotWithShape="1">
          <a:blip r:embed="rId3"/>
          <a:srcRect l="27988" r="7140"/>
          <a:stretch/>
        </p:blipFill>
        <p:spPr>
          <a:xfrm>
            <a:off x="188418" y="174375"/>
            <a:ext cx="7291784" cy="6519047"/>
          </a:xfrm>
          <a:prstGeom prst="rect">
            <a:avLst/>
          </a:prstGeom>
        </p:spPr>
      </p:pic>
      <p:sp>
        <p:nvSpPr>
          <p:cNvPr id="10" name="Arrow: Pentagon 9">
            <a:extLst>
              <a:ext uri="{FF2B5EF4-FFF2-40B4-BE49-F238E27FC236}">
                <a16:creationId xmlns:a16="http://schemas.microsoft.com/office/drawing/2014/main" xmlns="" id="{A584E531-E19E-9D4F-80B0-3A27B2FF5109}"/>
              </a:ext>
            </a:extLst>
          </p:cNvPr>
          <p:cNvSpPr/>
          <p:nvPr/>
        </p:nvSpPr>
        <p:spPr>
          <a:xfrm>
            <a:off x="293083" y="292919"/>
            <a:ext cx="1300480" cy="364847"/>
          </a:xfrm>
          <a:prstGeom prst="homePlate">
            <a:avLst>
              <a:gd name="adj" fmla="val 48525"/>
            </a:avLst>
          </a:prstGeom>
          <a:solidFill>
            <a:schemeClr val="tx1">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err="1"/>
              <a:t>peaceliteracy.org</a:t>
            </a:r>
            <a:endParaRPr lang="en-US" sz="1100" dirty="0"/>
          </a:p>
        </p:txBody>
      </p:sp>
      <p:sp>
        <p:nvSpPr>
          <p:cNvPr id="13" name="Arrow: Chevron 10">
            <a:extLst>
              <a:ext uri="{FF2B5EF4-FFF2-40B4-BE49-F238E27FC236}">
                <a16:creationId xmlns:a16="http://schemas.microsoft.com/office/drawing/2014/main" xmlns="" id="{8A82BC37-26AA-2041-B54C-0E1290FC510E}"/>
              </a:ext>
            </a:extLst>
          </p:cNvPr>
          <p:cNvSpPr/>
          <p:nvPr/>
        </p:nvSpPr>
        <p:spPr>
          <a:xfrm>
            <a:off x="1481803" y="292919"/>
            <a:ext cx="609600" cy="364848"/>
          </a:xfrm>
          <a:prstGeom prst="chevron">
            <a:avLst>
              <a:gd name="adj" fmla="val 48654"/>
            </a:avLst>
          </a:prstGeom>
          <a:solidFill>
            <a:srgbClr val="3C87A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0269315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9291BAA3-FE23-4A48-BA9E-EF0D56A833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537704" y="6740"/>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209E79EC-2EEA-45C7-8F6B-44EBA68E8D9C}"/>
              </a:ext>
            </a:extLst>
          </p:cNvPr>
          <p:cNvSpPr>
            <a:spLocks noGrp="1"/>
          </p:cNvSpPr>
          <p:nvPr>
            <p:ph type="title"/>
          </p:nvPr>
        </p:nvSpPr>
        <p:spPr>
          <a:xfrm>
            <a:off x="9271819" y="960119"/>
            <a:ext cx="2495330" cy="5027726"/>
          </a:xfrm>
          <a:solidFill>
            <a:schemeClr val="bg1"/>
          </a:solidFill>
          <a:ln>
            <a:solidFill>
              <a:schemeClr val="tx1">
                <a:lumMod val="75000"/>
                <a:lumOff val="25000"/>
              </a:schemeClr>
            </a:solidFill>
          </a:ln>
        </p:spPr>
        <p:txBody>
          <a:bodyPr vert="horz" lIns="182880" tIns="182880" rIns="182880" bIns="182880" rtlCol="0" anchor="ctr">
            <a:normAutofit/>
          </a:bodyPr>
          <a:lstStyle/>
          <a:p>
            <a:r>
              <a:rPr lang="en" sz="2800" dirty="0">
                <a:solidFill>
                  <a:schemeClr val="tx1"/>
                </a:solidFill>
                <a:latin typeface="Calibri" panose="020F0502020204030204" pitchFamily="34" charset="0"/>
                <a:cs typeface="Calibri" panose="020F0502020204030204" pitchFamily="34" charset="0"/>
              </a:rPr>
              <a:t> Ancient Greek Ship from the Odyssey circa 11th Century BCE</a:t>
            </a:r>
            <a:endParaRPr lang="en-US" sz="2800" dirty="0">
              <a:solidFill>
                <a:schemeClr val="tx1"/>
              </a:solidFill>
              <a:latin typeface="Calibri" panose="020F0502020204030204" pitchFamily="34" charset="0"/>
              <a:cs typeface="Calibri" panose="020F0502020204030204" pitchFamily="34" charset="0"/>
            </a:endParaRPr>
          </a:p>
        </p:txBody>
      </p:sp>
      <p:pic>
        <p:nvPicPr>
          <p:cNvPr id="5" name="Google Shape;106;p21">
            <a:extLst>
              <a:ext uri="{FF2B5EF4-FFF2-40B4-BE49-F238E27FC236}">
                <a16:creationId xmlns:a16="http://schemas.microsoft.com/office/drawing/2014/main" xmlns="" id="{9688CB63-C1A9-42C0-9E42-BCEC3C58FF70}"/>
              </a:ext>
            </a:extLst>
          </p:cNvPr>
          <p:cNvPicPr preferRelativeResize="0"/>
          <p:nvPr/>
        </p:nvPicPr>
        <p:blipFill rotWithShape="1">
          <a:blip r:embed="rId3"/>
          <a:srcRect l="14269" r="1" b="1"/>
          <a:stretch/>
        </p:blipFill>
        <p:spPr>
          <a:xfrm>
            <a:off x="19" y="10"/>
            <a:ext cx="8937503" cy="6857990"/>
          </a:xfrm>
          <a:prstGeom prst="rect">
            <a:avLst/>
          </a:prstGeom>
          <a:noFill/>
        </p:spPr>
      </p:pic>
      <p:sp>
        <p:nvSpPr>
          <p:cNvPr id="12" name="Arrow: Pentagon 9">
            <a:extLst>
              <a:ext uri="{FF2B5EF4-FFF2-40B4-BE49-F238E27FC236}">
                <a16:creationId xmlns:a16="http://schemas.microsoft.com/office/drawing/2014/main" xmlns="" id="{17124CBE-5943-DF41-AE1D-C5886E431BC5}"/>
              </a:ext>
            </a:extLst>
          </p:cNvPr>
          <p:cNvSpPr/>
          <p:nvPr/>
        </p:nvSpPr>
        <p:spPr>
          <a:xfrm>
            <a:off x="123750" y="118533"/>
            <a:ext cx="1300480" cy="364847"/>
          </a:xfrm>
          <a:prstGeom prst="homePlate">
            <a:avLst>
              <a:gd name="adj" fmla="val 48525"/>
            </a:avLst>
          </a:prstGeom>
          <a:solidFill>
            <a:schemeClr val="tx1">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err="1"/>
              <a:t>peaceliteracy.org</a:t>
            </a:r>
            <a:endParaRPr lang="en-US" sz="1100" dirty="0"/>
          </a:p>
        </p:txBody>
      </p:sp>
      <p:sp>
        <p:nvSpPr>
          <p:cNvPr id="13" name="Arrow: Chevron 10">
            <a:extLst>
              <a:ext uri="{FF2B5EF4-FFF2-40B4-BE49-F238E27FC236}">
                <a16:creationId xmlns:a16="http://schemas.microsoft.com/office/drawing/2014/main" xmlns="" id="{0C41F5A7-EF45-394B-B1E0-70EACD08F0D6}"/>
              </a:ext>
            </a:extLst>
          </p:cNvPr>
          <p:cNvSpPr/>
          <p:nvPr/>
        </p:nvSpPr>
        <p:spPr>
          <a:xfrm>
            <a:off x="1312470" y="118533"/>
            <a:ext cx="609600" cy="364848"/>
          </a:xfrm>
          <a:prstGeom prst="chevron">
            <a:avLst>
              <a:gd name="adj" fmla="val 48654"/>
            </a:avLst>
          </a:prstGeom>
          <a:solidFill>
            <a:srgbClr val="3C87A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36808977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5" name="Google Shape;112;p22">
            <a:extLst>
              <a:ext uri="{FF2B5EF4-FFF2-40B4-BE49-F238E27FC236}">
                <a16:creationId xmlns:a16="http://schemas.microsoft.com/office/drawing/2014/main" xmlns="" id="{E794EA8C-562F-4D51-8E4B-EF7926A5E948}"/>
              </a:ext>
            </a:extLst>
          </p:cNvPr>
          <p:cNvPicPr preferRelativeResize="0"/>
          <p:nvPr/>
        </p:nvPicPr>
        <p:blipFill rotWithShape="1">
          <a:blip r:embed="rId3"/>
          <a:srcRect t="17755" b="13752"/>
          <a:stretch/>
        </p:blipFill>
        <p:spPr>
          <a:xfrm>
            <a:off x="20" y="9"/>
            <a:ext cx="12191980" cy="5499453"/>
          </a:xfrm>
          <a:prstGeom prst="rect">
            <a:avLst/>
          </a:prstGeom>
          <a:noFill/>
        </p:spPr>
      </p:pic>
      <p:sp>
        <p:nvSpPr>
          <p:cNvPr id="2" name="Title 1">
            <a:extLst>
              <a:ext uri="{FF2B5EF4-FFF2-40B4-BE49-F238E27FC236}">
                <a16:creationId xmlns:a16="http://schemas.microsoft.com/office/drawing/2014/main" xmlns="" id="{046A1804-5728-4AE5-9282-3C424B5BC626}"/>
              </a:ext>
            </a:extLst>
          </p:cNvPr>
          <p:cNvSpPr>
            <a:spLocks noGrp="1"/>
          </p:cNvSpPr>
          <p:nvPr>
            <p:ph type="title"/>
          </p:nvPr>
        </p:nvSpPr>
        <p:spPr>
          <a:xfrm>
            <a:off x="1600200" y="4833257"/>
            <a:ext cx="8991600" cy="1258362"/>
          </a:xfrm>
        </p:spPr>
        <p:txBody>
          <a:bodyPr vert="horz" lIns="274320" tIns="182880" rIns="274320" bIns="182880" rtlCol="0" anchor="ctr" anchorCtr="1">
            <a:noAutofit/>
          </a:bodyPr>
          <a:lstStyle/>
          <a:p>
            <a:r>
              <a:rPr lang="en-US" sz="2400" dirty="0">
                <a:latin typeface="Calibri" panose="020F0502020204030204" pitchFamily="34" charset="0"/>
                <a:cs typeface="Calibri" panose="020F0502020204030204" pitchFamily="34" charset="0"/>
              </a:rPr>
              <a:t/>
            </a:r>
            <a:br>
              <a:rPr lang="en-US" sz="2400" dirty="0">
                <a:latin typeface="Calibri" panose="020F0502020204030204" pitchFamily="34" charset="0"/>
                <a:cs typeface="Calibri" panose="020F0502020204030204" pitchFamily="34" charset="0"/>
              </a:rPr>
            </a:br>
            <a:r>
              <a:rPr lang="en-US" sz="2400" dirty="0">
                <a:latin typeface="Calibri" panose="020F0502020204030204" pitchFamily="34" charset="0"/>
                <a:cs typeface="Calibri" panose="020F0502020204030204" pitchFamily="34" charset="0"/>
              </a:rPr>
              <a:t>Ancient Phoenician Ship circa 8th Century BCE</a:t>
            </a:r>
            <a:br>
              <a:rPr lang="en-US" sz="2400" dirty="0">
                <a:latin typeface="Calibri" panose="020F0502020204030204" pitchFamily="34" charset="0"/>
                <a:cs typeface="Calibri" panose="020F0502020204030204" pitchFamily="34" charset="0"/>
              </a:rPr>
            </a:br>
            <a:endParaRPr lang="en-US" sz="2400" dirty="0">
              <a:latin typeface="Calibri" panose="020F0502020204030204" pitchFamily="34" charset="0"/>
              <a:cs typeface="Calibri" panose="020F0502020204030204" pitchFamily="34" charset="0"/>
            </a:endParaRPr>
          </a:p>
        </p:txBody>
      </p:sp>
      <p:sp>
        <p:nvSpPr>
          <p:cNvPr id="10" name="Arrow: Pentagon 9">
            <a:extLst>
              <a:ext uri="{FF2B5EF4-FFF2-40B4-BE49-F238E27FC236}">
                <a16:creationId xmlns:a16="http://schemas.microsoft.com/office/drawing/2014/main" xmlns="" id="{2B114A9E-1BC4-B541-ADFB-37F612766279}"/>
              </a:ext>
            </a:extLst>
          </p:cNvPr>
          <p:cNvSpPr/>
          <p:nvPr/>
        </p:nvSpPr>
        <p:spPr>
          <a:xfrm>
            <a:off x="123750" y="118533"/>
            <a:ext cx="1300480" cy="364847"/>
          </a:xfrm>
          <a:prstGeom prst="homePlate">
            <a:avLst>
              <a:gd name="adj" fmla="val 48525"/>
            </a:avLst>
          </a:prstGeom>
          <a:solidFill>
            <a:schemeClr val="tx1">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err="1"/>
              <a:t>peaceliteracy.org</a:t>
            </a:r>
            <a:endParaRPr lang="en-US" sz="1100" dirty="0"/>
          </a:p>
        </p:txBody>
      </p:sp>
      <p:sp>
        <p:nvSpPr>
          <p:cNvPr id="11" name="Arrow: Chevron 10">
            <a:extLst>
              <a:ext uri="{FF2B5EF4-FFF2-40B4-BE49-F238E27FC236}">
                <a16:creationId xmlns:a16="http://schemas.microsoft.com/office/drawing/2014/main" xmlns="" id="{8ED196D1-9855-D043-A6EE-6F522EA1353C}"/>
              </a:ext>
            </a:extLst>
          </p:cNvPr>
          <p:cNvSpPr/>
          <p:nvPr/>
        </p:nvSpPr>
        <p:spPr>
          <a:xfrm>
            <a:off x="1312470" y="118533"/>
            <a:ext cx="609600" cy="364848"/>
          </a:xfrm>
          <a:prstGeom prst="chevron">
            <a:avLst>
              <a:gd name="adj" fmla="val 48654"/>
            </a:avLst>
          </a:prstGeom>
          <a:solidFill>
            <a:srgbClr val="3C87A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34056572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5" name="Google Shape;117;p23">
            <a:extLst>
              <a:ext uri="{FF2B5EF4-FFF2-40B4-BE49-F238E27FC236}">
                <a16:creationId xmlns:a16="http://schemas.microsoft.com/office/drawing/2014/main" xmlns="" id="{FFECB2B7-0B00-4FC2-AF20-3607DE24746A}"/>
              </a:ext>
            </a:extLst>
          </p:cNvPr>
          <p:cNvPicPr preferRelativeResize="0"/>
          <p:nvPr/>
        </p:nvPicPr>
        <p:blipFill rotWithShape="1">
          <a:blip r:embed="rId3"/>
          <a:srcRect l="1410" t="19334" r="1457" b="10243"/>
          <a:stretch/>
        </p:blipFill>
        <p:spPr>
          <a:xfrm>
            <a:off x="20" y="10"/>
            <a:ext cx="12191980" cy="5394950"/>
          </a:xfrm>
          <a:prstGeom prst="rect">
            <a:avLst/>
          </a:prstGeom>
          <a:noFill/>
        </p:spPr>
      </p:pic>
      <p:sp>
        <p:nvSpPr>
          <p:cNvPr id="2" name="Title 1">
            <a:extLst>
              <a:ext uri="{FF2B5EF4-FFF2-40B4-BE49-F238E27FC236}">
                <a16:creationId xmlns:a16="http://schemas.microsoft.com/office/drawing/2014/main" xmlns="" id="{6DE42C12-9022-4DE1-8066-7FC28781C4D3}"/>
              </a:ext>
            </a:extLst>
          </p:cNvPr>
          <p:cNvSpPr>
            <a:spLocks noGrp="1"/>
          </p:cNvSpPr>
          <p:nvPr>
            <p:ph type="title"/>
          </p:nvPr>
        </p:nvSpPr>
        <p:spPr>
          <a:xfrm>
            <a:off x="1600200" y="5609383"/>
            <a:ext cx="8991600" cy="986998"/>
          </a:xfrm>
        </p:spPr>
        <p:txBody>
          <a:bodyPr vert="horz" lIns="274320" tIns="182880" rIns="274320" bIns="182880" rtlCol="0" anchor="ctr" anchorCtr="1">
            <a:normAutofit/>
          </a:bodyPr>
          <a:lstStyle/>
          <a:p>
            <a:r>
              <a:rPr lang="en-US" sz="2800" dirty="0">
                <a:latin typeface="Calibri" panose="020F0502020204030204" pitchFamily="34" charset="0"/>
                <a:cs typeface="Calibri" panose="020F0502020204030204" pitchFamily="34" charset="0"/>
              </a:rPr>
              <a:t>Ancient Egyptian Ship circa 6th Century BCE</a:t>
            </a:r>
          </a:p>
        </p:txBody>
      </p:sp>
      <p:sp>
        <p:nvSpPr>
          <p:cNvPr id="10" name="Arrow: Pentagon 9">
            <a:extLst>
              <a:ext uri="{FF2B5EF4-FFF2-40B4-BE49-F238E27FC236}">
                <a16:creationId xmlns:a16="http://schemas.microsoft.com/office/drawing/2014/main" xmlns="" id="{9520D5ED-4FBC-4742-B1F9-48FA3E0445FA}"/>
              </a:ext>
            </a:extLst>
          </p:cNvPr>
          <p:cNvSpPr/>
          <p:nvPr/>
        </p:nvSpPr>
        <p:spPr>
          <a:xfrm>
            <a:off x="123750" y="118533"/>
            <a:ext cx="1300480" cy="364847"/>
          </a:xfrm>
          <a:prstGeom prst="homePlate">
            <a:avLst>
              <a:gd name="adj" fmla="val 48525"/>
            </a:avLst>
          </a:prstGeom>
          <a:solidFill>
            <a:schemeClr val="tx1">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err="1"/>
              <a:t>peaceliteracy.org</a:t>
            </a:r>
            <a:endParaRPr lang="en-US" sz="1100" dirty="0"/>
          </a:p>
        </p:txBody>
      </p:sp>
      <p:sp>
        <p:nvSpPr>
          <p:cNvPr id="11" name="Arrow: Chevron 10">
            <a:extLst>
              <a:ext uri="{FF2B5EF4-FFF2-40B4-BE49-F238E27FC236}">
                <a16:creationId xmlns:a16="http://schemas.microsoft.com/office/drawing/2014/main" xmlns="" id="{C9EBD817-7DC4-8944-80E6-BEB50A7DDF1B}"/>
              </a:ext>
            </a:extLst>
          </p:cNvPr>
          <p:cNvSpPr/>
          <p:nvPr/>
        </p:nvSpPr>
        <p:spPr>
          <a:xfrm>
            <a:off x="1312470" y="118533"/>
            <a:ext cx="609600" cy="364848"/>
          </a:xfrm>
          <a:prstGeom prst="chevron">
            <a:avLst>
              <a:gd name="adj" fmla="val 48654"/>
            </a:avLst>
          </a:prstGeom>
          <a:solidFill>
            <a:srgbClr val="3C87A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32794556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xmlns="" id="{A70E44F7-1AE7-45C1-BB2F-447BC47EA0F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068068" y="4880568"/>
            <a:ext cx="8055864" cy="106070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Google Shape;124;p24" descr="A close up of a logo&#10;&#10;Description automatically generated">
            <a:extLst>
              <a:ext uri="{FF2B5EF4-FFF2-40B4-BE49-F238E27FC236}">
                <a16:creationId xmlns:a16="http://schemas.microsoft.com/office/drawing/2014/main" xmlns="" id="{B5DDC8AF-B587-47F9-AFDD-28B907DA3070}"/>
              </a:ext>
            </a:extLst>
          </p:cNvPr>
          <p:cNvPicPr preferRelativeResize="0"/>
          <p:nvPr/>
        </p:nvPicPr>
        <p:blipFill rotWithShape="1">
          <a:blip r:embed="rId3"/>
          <a:srcRect l="16252" t="6161" r="2839" b="1"/>
          <a:stretch/>
        </p:blipFill>
        <p:spPr>
          <a:xfrm>
            <a:off x="-265451" y="-393291"/>
            <a:ext cx="12457451" cy="7342650"/>
          </a:xfrm>
          <a:prstGeom prst="rect">
            <a:avLst/>
          </a:prstGeom>
          <a:noFill/>
        </p:spPr>
      </p:pic>
      <p:sp>
        <p:nvSpPr>
          <p:cNvPr id="2" name="Title 1">
            <a:extLst>
              <a:ext uri="{FF2B5EF4-FFF2-40B4-BE49-F238E27FC236}">
                <a16:creationId xmlns:a16="http://schemas.microsoft.com/office/drawing/2014/main" xmlns="" id="{7DC9D7F8-DA9D-4991-9537-D78DCCAC8062}"/>
              </a:ext>
            </a:extLst>
          </p:cNvPr>
          <p:cNvSpPr>
            <a:spLocks noGrp="1"/>
          </p:cNvSpPr>
          <p:nvPr>
            <p:ph type="title"/>
          </p:nvPr>
        </p:nvSpPr>
        <p:spPr>
          <a:xfrm>
            <a:off x="2068068" y="5531241"/>
            <a:ext cx="8055864" cy="1060704"/>
          </a:xfrm>
          <a:solidFill>
            <a:schemeClr val="bg1">
              <a:alpha val="91000"/>
            </a:schemeClr>
          </a:solidFill>
          <a:ln>
            <a:noFill/>
          </a:ln>
        </p:spPr>
        <p:txBody>
          <a:bodyPr vert="horz" lIns="182880" tIns="182880" rIns="182880" bIns="182880" rtlCol="0" anchor="ctr" anchorCtr="1">
            <a:normAutofit/>
          </a:bodyPr>
          <a:lstStyle/>
          <a:p>
            <a:r>
              <a:rPr lang="en-US" sz="2000" kern="1200" cap="all" spc="200" baseline="0" dirty="0">
                <a:solidFill>
                  <a:schemeClr val="tx1"/>
                </a:solidFill>
                <a:latin typeface="Calibri" panose="020F0502020204030204" pitchFamily="34" charset="0"/>
                <a:cs typeface="Calibri" panose="020F0502020204030204" pitchFamily="34" charset="0"/>
              </a:rPr>
              <a:t>Ancient Ships of first Chinese Emperor Qin Shi Huang</a:t>
            </a:r>
            <a:br>
              <a:rPr lang="en-US" sz="2000" kern="1200" cap="all" spc="200" baseline="0" dirty="0">
                <a:solidFill>
                  <a:schemeClr val="tx1"/>
                </a:solidFill>
                <a:latin typeface="Calibri" panose="020F0502020204030204" pitchFamily="34" charset="0"/>
                <a:cs typeface="Calibri" panose="020F0502020204030204" pitchFamily="34" charset="0"/>
              </a:rPr>
            </a:br>
            <a:r>
              <a:rPr lang="en-US" sz="2000" kern="1200" cap="all" spc="200" baseline="0" dirty="0">
                <a:solidFill>
                  <a:schemeClr val="tx1"/>
                </a:solidFill>
                <a:latin typeface="Calibri" panose="020F0502020204030204" pitchFamily="34" charset="0"/>
                <a:cs typeface="Calibri" panose="020F0502020204030204" pitchFamily="34" charset="0"/>
              </a:rPr>
              <a:t>circa 3rd Century BCE</a:t>
            </a:r>
          </a:p>
        </p:txBody>
      </p:sp>
      <p:sp>
        <p:nvSpPr>
          <p:cNvPr id="6" name="Rectangle 5">
            <a:extLst>
              <a:ext uri="{FF2B5EF4-FFF2-40B4-BE49-F238E27FC236}">
                <a16:creationId xmlns:a16="http://schemas.microsoft.com/office/drawing/2014/main" xmlns="" id="{DDC967A9-286A-4908-9347-DC21211545DE}"/>
              </a:ext>
            </a:extLst>
          </p:cNvPr>
          <p:cNvSpPr/>
          <p:nvPr/>
        </p:nvSpPr>
        <p:spPr>
          <a:xfrm>
            <a:off x="1946787" y="5427412"/>
            <a:ext cx="8298426" cy="126836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Chevron 10">
            <a:extLst>
              <a:ext uri="{FF2B5EF4-FFF2-40B4-BE49-F238E27FC236}">
                <a16:creationId xmlns:a16="http://schemas.microsoft.com/office/drawing/2014/main" xmlns="" id="{8E6BEC84-DA0B-7C4E-9E64-16829C5D666A}"/>
              </a:ext>
            </a:extLst>
          </p:cNvPr>
          <p:cNvSpPr/>
          <p:nvPr/>
        </p:nvSpPr>
        <p:spPr>
          <a:xfrm>
            <a:off x="1049645" y="-242188"/>
            <a:ext cx="609600" cy="364848"/>
          </a:xfrm>
          <a:prstGeom prst="chevron">
            <a:avLst>
              <a:gd name="adj" fmla="val 48654"/>
            </a:avLst>
          </a:prstGeom>
          <a:solidFill>
            <a:schemeClr val="accent3">
              <a:lumMod val="7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Arrow: Pentagon 9">
            <a:extLst>
              <a:ext uri="{FF2B5EF4-FFF2-40B4-BE49-F238E27FC236}">
                <a16:creationId xmlns:a16="http://schemas.microsoft.com/office/drawing/2014/main" xmlns="" id="{9520D5ED-4FBC-4742-B1F9-48FA3E0445FA}"/>
              </a:ext>
            </a:extLst>
          </p:cNvPr>
          <p:cNvSpPr/>
          <p:nvPr/>
        </p:nvSpPr>
        <p:spPr>
          <a:xfrm>
            <a:off x="-130250" y="-242188"/>
            <a:ext cx="1300480" cy="364847"/>
          </a:xfrm>
          <a:prstGeom prst="homePlate">
            <a:avLst>
              <a:gd name="adj" fmla="val 48525"/>
            </a:avLst>
          </a:prstGeom>
          <a:solidFill>
            <a:schemeClr val="tx1">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err="1"/>
              <a:t>peaceliteracy.org</a:t>
            </a:r>
            <a:endParaRPr lang="en-US" sz="1100" dirty="0"/>
          </a:p>
        </p:txBody>
      </p:sp>
    </p:spTree>
    <p:extLst>
      <p:ext uri="{BB962C8B-B14F-4D97-AF65-F5344CB8AC3E}">
        <p14:creationId xmlns:p14="http://schemas.microsoft.com/office/powerpoint/2010/main" val="390615039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A382809-51BB-4E21-A26C-91FC53F1E4CA}"/>
              </a:ext>
            </a:extLst>
          </p:cNvPr>
          <p:cNvSpPr>
            <a:spLocks noGrp="1"/>
          </p:cNvSpPr>
          <p:nvPr>
            <p:ph type="title"/>
          </p:nvPr>
        </p:nvSpPr>
        <p:spPr>
          <a:xfrm>
            <a:off x="676851" y="1130943"/>
            <a:ext cx="3044953" cy="4596114"/>
          </a:xfrm>
          <a:blipFill>
            <a:blip r:embed="rId3"/>
            <a:stretch>
              <a:fillRect/>
            </a:stretch>
          </a:blipFill>
          <a:ln>
            <a:solidFill>
              <a:schemeClr val="bg1"/>
            </a:solidFill>
          </a:ln>
        </p:spPr>
        <p:txBody>
          <a:bodyPr vert="horz" lIns="182880" tIns="182880" rIns="182880" bIns="182880" rtlCol="0" anchor="ctr">
            <a:normAutofit/>
          </a:bodyPr>
          <a:lstStyle/>
          <a:p>
            <a:r>
              <a:rPr lang="en-US" sz="2800" b="1" dirty="0">
                <a:solidFill>
                  <a:schemeClr val="bg1"/>
                </a:solidFill>
                <a:latin typeface="Calibri" panose="020F0502020204030204" pitchFamily="34" charset="0"/>
                <a:cs typeface="Calibri" panose="020F0502020204030204" pitchFamily="34" charset="0"/>
              </a:rPr>
              <a:t>Multiple metaphors show us ideas from different angles.</a:t>
            </a:r>
            <a:endParaRPr lang="en-US" sz="2800" dirty="0">
              <a:solidFill>
                <a:schemeClr val="bg1"/>
              </a:solidFill>
              <a:latin typeface="Calibri" panose="020F0502020204030204" pitchFamily="34" charset="0"/>
              <a:cs typeface="Calibri" panose="020F0502020204030204" pitchFamily="34" charset="0"/>
            </a:endParaRPr>
          </a:p>
        </p:txBody>
      </p:sp>
      <p:pic>
        <p:nvPicPr>
          <p:cNvPr id="5" name="Google Shape;129;p25">
            <a:extLst>
              <a:ext uri="{FF2B5EF4-FFF2-40B4-BE49-F238E27FC236}">
                <a16:creationId xmlns:a16="http://schemas.microsoft.com/office/drawing/2014/main" xmlns="" id="{B02B46DE-9CCF-4CBC-AA88-DF9FBA232C20}"/>
              </a:ext>
            </a:extLst>
          </p:cNvPr>
          <p:cNvPicPr preferRelativeResize="0"/>
          <p:nvPr/>
        </p:nvPicPr>
        <p:blipFill rotWithShape="1">
          <a:blip r:embed="rId4"/>
          <a:srcRect l="4595" r="7475" b="-1"/>
          <a:stretch/>
        </p:blipFill>
        <p:spPr>
          <a:xfrm>
            <a:off x="4654296" y="10"/>
            <a:ext cx="7537704" cy="6857990"/>
          </a:xfrm>
          <a:prstGeom prst="rect">
            <a:avLst/>
          </a:prstGeom>
          <a:noFill/>
        </p:spPr>
      </p:pic>
      <p:sp>
        <p:nvSpPr>
          <p:cNvPr id="10" name="Arrow: Pentagon 9">
            <a:extLst>
              <a:ext uri="{FF2B5EF4-FFF2-40B4-BE49-F238E27FC236}">
                <a16:creationId xmlns:a16="http://schemas.microsoft.com/office/drawing/2014/main" xmlns="" id="{C67522E2-8101-8342-AB06-39EFFC7B2A2A}"/>
              </a:ext>
            </a:extLst>
          </p:cNvPr>
          <p:cNvSpPr/>
          <p:nvPr/>
        </p:nvSpPr>
        <p:spPr>
          <a:xfrm>
            <a:off x="123750" y="118533"/>
            <a:ext cx="1300480" cy="364847"/>
          </a:xfrm>
          <a:prstGeom prst="homePlate">
            <a:avLst>
              <a:gd name="adj" fmla="val 48525"/>
            </a:avLst>
          </a:prstGeom>
          <a:solidFill>
            <a:schemeClr val="tx1">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err="1"/>
              <a:t>peaceliteracy.org</a:t>
            </a:r>
            <a:endParaRPr lang="en-US" sz="1100" dirty="0"/>
          </a:p>
        </p:txBody>
      </p:sp>
      <p:sp>
        <p:nvSpPr>
          <p:cNvPr id="11" name="Arrow: Chevron 10">
            <a:extLst>
              <a:ext uri="{FF2B5EF4-FFF2-40B4-BE49-F238E27FC236}">
                <a16:creationId xmlns:a16="http://schemas.microsoft.com/office/drawing/2014/main" xmlns="" id="{51C2C605-C42E-8C40-A0F2-3D3A654FA494}"/>
              </a:ext>
            </a:extLst>
          </p:cNvPr>
          <p:cNvSpPr/>
          <p:nvPr/>
        </p:nvSpPr>
        <p:spPr>
          <a:xfrm>
            <a:off x="1312470" y="118533"/>
            <a:ext cx="609600" cy="364848"/>
          </a:xfrm>
          <a:prstGeom prst="chevron">
            <a:avLst>
              <a:gd name="adj" fmla="val 48654"/>
            </a:avLst>
          </a:prstGeom>
          <a:solidFill>
            <a:srgbClr val="3C87A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01281670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580000"/>
        </a:solidFill>
        <a:effectLst/>
      </p:bgPr>
    </p:bg>
    <p:spTree>
      <p:nvGrpSpPr>
        <p:cNvPr id="1" name=""/>
        <p:cNvGrpSpPr/>
        <p:nvPr/>
      </p:nvGrpSpPr>
      <p:grpSpPr>
        <a:xfrm>
          <a:off x="0" y="0"/>
          <a:ext cx="0" cy="0"/>
          <a:chOff x="0" y="0"/>
          <a:chExt cx="0" cy="0"/>
        </a:xfrm>
      </p:grpSpPr>
      <p:pic>
        <p:nvPicPr>
          <p:cNvPr id="4" name="Google Shape;136;p26">
            <a:extLst>
              <a:ext uri="{FF2B5EF4-FFF2-40B4-BE49-F238E27FC236}">
                <a16:creationId xmlns:a16="http://schemas.microsoft.com/office/drawing/2014/main" xmlns="" id="{73C072D6-CB45-435F-A078-0950EE40C4B4}"/>
              </a:ext>
            </a:extLst>
          </p:cNvPr>
          <p:cNvPicPr preferRelativeResize="0"/>
          <p:nvPr/>
        </p:nvPicPr>
        <p:blipFill>
          <a:blip r:embed="rId3">
            <a:alphaModFix/>
          </a:blip>
          <a:stretch>
            <a:fillRect/>
          </a:stretch>
        </p:blipFill>
        <p:spPr>
          <a:xfrm flipH="1">
            <a:off x="0" y="0"/>
            <a:ext cx="12192000" cy="6858000"/>
          </a:xfrm>
          <a:prstGeom prst="rect">
            <a:avLst/>
          </a:prstGeom>
          <a:noFill/>
          <a:ln w="38100">
            <a:solidFill>
              <a:schemeClr val="tx1"/>
            </a:solidFill>
          </a:ln>
        </p:spPr>
      </p:pic>
      <p:sp>
        <p:nvSpPr>
          <p:cNvPr id="2" name="Title 1">
            <a:extLst>
              <a:ext uri="{FF2B5EF4-FFF2-40B4-BE49-F238E27FC236}">
                <a16:creationId xmlns:a16="http://schemas.microsoft.com/office/drawing/2014/main" xmlns="" id="{0437FAB6-B2A8-4D56-B66D-191285687B6D}"/>
              </a:ext>
            </a:extLst>
          </p:cNvPr>
          <p:cNvSpPr>
            <a:spLocks noGrp="1"/>
          </p:cNvSpPr>
          <p:nvPr>
            <p:ph type="ctrTitle"/>
          </p:nvPr>
        </p:nvSpPr>
        <p:spPr>
          <a:xfrm>
            <a:off x="4758813" y="5545394"/>
            <a:ext cx="7184921" cy="1132674"/>
          </a:xfrm>
          <a:ln>
            <a:solidFill>
              <a:schemeClr val="tx1"/>
            </a:solidFill>
          </a:ln>
        </p:spPr>
        <p:txBody>
          <a:bodyPr>
            <a:noAutofit/>
          </a:bodyPr>
          <a:lstStyle/>
          <a:p>
            <a:pPr lvl="0">
              <a:spcBef>
                <a:spcPts val="0"/>
              </a:spcBef>
            </a:pPr>
            <a:r>
              <a:rPr lang="en-US" sz="2400" b="1" dirty="0">
                <a:solidFill>
                  <a:schemeClr val="bg1"/>
                </a:solidFill>
                <a:highlight>
                  <a:srgbClr val="FFFFFF"/>
                </a:highlight>
                <a:latin typeface="Calibri" panose="020F0502020204030204" pitchFamily="34" charset="0"/>
                <a:ea typeface="Times New Roman"/>
                <a:cs typeface="Calibri" panose="020F0502020204030204" pitchFamily="34" charset="0"/>
                <a:sym typeface="Times New Roman"/>
              </a:rPr>
              <a:t>into the steel of adult idealism which will never be lost.” </a:t>
            </a:r>
            <a:br>
              <a:rPr lang="en-US" sz="2400" b="1" dirty="0">
                <a:solidFill>
                  <a:schemeClr val="bg1"/>
                </a:solidFill>
                <a:highlight>
                  <a:srgbClr val="FFFFFF"/>
                </a:highlight>
                <a:latin typeface="Calibri" panose="020F0502020204030204" pitchFamily="34" charset="0"/>
                <a:ea typeface="Times New Roman"/>
                <a:cs typeface="Calibri" panose="020F0502020204030204" pitchFamily="34" charset="0"/>
                <a:sym typeface="Times New Roman"/>
              </a:rPr>
            </a:br>
            <a:r>
              <a:rPr lang="en-US" sz="1200" b="1" dirty="0">
                <a:solidFill>
                  <a:schemeClr val="bg1"/>
                </a:solidFill>
                <a:highlight>
                  <a:srgbClr val="FFFFFF"/>
                </a:highlight>
                <a:latin typeface="Calibri" panose="020F0502020204030204" pitchFamily="34" charset="0"/>
                <a:ea typeface="Times New Roman"/>
                <a:cs typeface="Calibri" panose="020F0502020204030204" pitchFamily="34" charset="0"/>
                <a:sym typeface="Times New Roman"/>
              </a:rPr>
              <a:t>- Albert Schweitzer, Nobel Peace Prize Laureate</a:t>
            </a:r>
            <a:endParaRPr lang="en-US" sz="2400" b="1" dirty="0">
              <a:solidFill>
                <a:schemeClr val="bg1"/>
              </a:solidFill>
              <a:highlight>
                <a:srgbClr val="FFFFFF"/>
              </a:highlight>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xmlns="" id="{2FF714D9-0C32-4C1B-B974-DB8A5FBF85B0}"/>
              </a:ext>
            </a:extLst>
          </p:cNvPr>
          <p:cNvSpPr/>
          <p:nvPr/>
        </p:nvSpPr>
        <p:spPr>
          <a:xfrm>
            <a:off x="4640824" y="5456903"/>
            <a:ext cx="7403691" cy="127819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xmlns="" id="{59C352FA-BAFE-446C-B436-2E2DDC9EDA3D}"/>
              </a:ext>
            </a:extLst>
          </p:cNvPr>
          <p:cNvSpPr txBox="1">
            <a:spLocks/>
          </p:cNvSpPr>
          <p:nvPr/>
        </p:nvSpPr>
        <p:spPr bwMode="blackWhite">
          <a:xfrm>
            <a:off x="283326" y="897412"/>
            <a:ext cx="6171552" cy="1044762"/>
          </a:xfrm>
          <a:prstGeom prst="rect">
            <a:avLst/>
          </a:prstGeom>
          <a:solidFill>
            <a:srgbClr val="FFFFFF"/>
          </a:solidFill>
          <a:ln w="38100" cap="sq">
            <a:solidFill>
              <a:schemeClr val="tx1"/>
            </a:solidFill>
            <a:miter lim="800000"/>
          </a:ln>
        </p:spPr>
        <p:txBody>
          <a:bodyPr vert="horz" lIns="274320" tIns="182880" rIns="274320" bIns="182880" rtlCol="0" anchor="ctr" anchorCtr="1">
            <a:noAutofit/>
          </a:bodyPr>
          <a:lstStyle>
            <a:lvl1pPr algn="ctr" defTabSz="914400" rtl="0" eaLnBrk="1" latinLnBrk="0" hangingPunct="1">
              <a:lnSpc>
                <a:spcPct val="90000"/>
              </a:lnSpc>
              <a:spcBef>
                <a:spcPct val="0"/>
              </a:spcBef>
              <a:buNone/>
              <a:defRPr sz="3800" kern="1200" cap="all" spc="200" baseline="0">
                <a:solidFill>
                  <a:srgbClr val="262626"/>
                </a:solidFill>
                <a:latin typeface="+mj-lt"/>
                <a:ea typeface="+mj-ea"/>
                <a:cs typeface="+mj-cs"/>
              </a:defRPr>
            </a:lvl1pPr>
          </a:lstStyle>
          <a:p>
            <a:pPr>
              <a:spcBef>
                <a:spcPts val="0"/>
              </a:spcBef>
            </a:pPr>
            <a:r>
              <a:rPr lang="en-US" sz="2400" b="1" dirty="0">
                <a:solidFill>
                  <a:schemeClr val="bg1"/>
                </a:solidFill>
                <a:highlight>
                  <a:srgbClr val="FFFFFF"/>
                </a:highlight>
                <a:latin typeface="Calibri" panose="020F0502020204030204" pitchFamily="34" charset="0"/>
                <a:ea typeface="Times New Roman"/>
                <a:cs typeface="Calibri" panose="020F0502020204030204" pitchFamily="34" charset="0"/>
                <a:sym typeface="Times New Roman"/>
              </a:rPr>
              <a:t>“[We must transform] the soft iron of youthful idealism…</a:t>
            </a:r>
            <a:endParaRPr lang="en-US" sz="2400" b="1" dirty="0">
              <a:solidFill>
                <a:schemeClr val="bg1"/>
              </a:solidFill>
              <a:highlight>
                <a:srgbClr val="FFFFFF"/>
              </a:highlight>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xmlns="" id="{B4FEDA78-9D02-4355-9F0C-46219A8AD443}"/>
              </a:ext>
            </a:extLst>
          </p:cNvPr>
          <p:cNvSpPr/>
          <p:nvPr/>
        </p:nvSpPr>
        <p:spPr>
          <a:xfrm>
            <a:off x="200657" y="836249"/>
            <a:ext cx="6336891" cy="11670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Pentagon 9">
            <a:extLst>
              <a:ext uri="{FF2B5EF4-FFF2-40B4-BE49-F238E27FC236}">
                <a16:creationId xmlns:a16="http://schemas.microsoft.com/office/drawing/2014/main" xmlns="" id="{FD28B32E-4370-8846-B6B4-113F7575059A}"/>
              </a:ext>
            </a:extLst>
          </p:cNvPr>
          <p:cNvSpPr/>
          <p:nvPr/>
        </p:nvSpPr>
        <p:spPr>
          <a:xfrm>
            <a:off x="123750" y="118533"/>
            <a:ext cx="1300480" cy="364847"/>
          </a:xfrm>
          <a:prstGeom prst="homePlate">
            <a:avLst>
              <a:gd name="adj" fmla="val 48525"/>
            </a:avLst>
          </a:prstGeom>
          <a:solidFill>
            <a:schemeClr val="tx1">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err="1"/>
              <a:t>peaceliteracy.org</a:t>
            </a:r>
            <a:endParaRPr lang="en-US" sz="1100" dirty="0"/>
          </a:p>
        </p:txBody>
      </p:sp>
      <p:sp>
        <p:nvSpPr>
          <p:cNvPr id="14" name="Arrow: Chevron 10">
            <a:extLst>
              <a:ext uri="{FF2B5EF4-FFF2-40B4-BE49-F238E27FC236}">
                <a16:creationId xmlns:a16="http://schemas.microsoft.com/office/drawing/2014/main" xmlns="" id="{12D32B7C-0E48-6543-9B31-94F56CACD82C}"/>
              </a:ext>
            </a:extLst>
          </p:cNvPr>
          <p:cNvSpPr/>
          <p:nvPr/>
        </p:nvSpPr>
        <p:spPr>
          <a:xfrm>
            <a:off x="1312470" y="118533"/>
            <a:ext cx="609600" cy="364848"/>
          </a:xfrm>
          <a:prstGeom prst="chevron">
            <a:avLst>
              <a:gd name="adj" fmla="val 48654"/>
            </a:avLst>
          </a:prstGeom>
          <a:solidFill>
            <a:srgbClr val="3C87A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1692450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5AC8CC7-220C-4FB6-9C12-7AD032A4948B}"/>
              </a:ext>
            </a:extLst>
          </p:cNvPr>
          <p:cNvPicPr>
            <a:picLocks noChangeAspect="1"/>
          </p:cNvPicPr>
          <p:nvPr/>
        </p:nvPicPr>
        <p:blipFill>
          <a:blip r:embed="rId3"/>
          <a:stretch>
            <a:fillRect/>
          </a:stretch>
        </p:blipFill>
        <p:spPr>
          <a:xfrm>
            <a:off x="0" y="0"/>
            <a:ext cx="12192000" cy="6888480"/>
          </a:xfrm>
          <a:prstGeom prst="rect">
            <a:avLst/>
          </a:prstGeom>
        </p:spPr>
      </p:pic>
      <p:sp>
        <p:nvSpPr>
          <p:cNvPr id="2" name="Title 1">
            <a:extLst>
              <a:ext uri="{FF2B5EF4-FFF2-40B4-BE49-F238E27FC236}">
                <a16:creationId xmlns:a16="http://schemas.microsoft.com/office/drawing/2014/main" xmlns="" id="{272408B9-256D-4C41-B4AD-F8517942E7A3}"/>
              </a:ext>
            </a:extLst>
          </p:cNvPr>
          <p:cNvSpPr>
            <a:spLocks noGrp="1"/>
          </p:cNvSpPr>
          <p:nvPr>
            <p:ph type="title"/>
          </p:nvPr>
        </p:nvSpPr>
        <p:spPr>
          <a:xfrm>
            <a:off x="353961" y="806409"/>
            <a:ext cx="3893573" cy="3008671"/>
          </a:xfrm>
          <a:solidFill>
            <a:srgbClr val="FFFFFF">
              <a:alpha val="80000"/>
            </a:srgbClr>
          </a:solidFill>
        </p:spPr>
        <p:txBody>
          <a:bodyPr>
            <a:normAutofit fontScale="90000"/>
          </a:bodyPr>
          <a:lstStyle/>
          <a:p>
            <a:pPr lvl="0"/>
            <a:r>
              <a:rPr lang="en-US" sz="2000" dirty="0">
                <a:solidFill>
                  <a:schemeClr val="tx1"/>
                </a:solidFill>
                <a:latin typeface="Calibri" panose="020F0502020204030204" pitchFamily="34" charset="0"/>
                <a:cs typeface="Calibri" panose="020F0502020204030204" pitchFamily="34" charset="0"/>
              </a:rPr>
              <a:t/>
            </a:r>
            <a:br>
              <a:rPr lang="en-US" sz="2000" dirty="0">
                <a:solidFill>
                  <a:schemeClr val="tx1"/>
                </a:solidFill>
                <a:latin typeface="Calibri" panose="020F0502020204030204" pitchFamily="34" charset="0"/>
                <a:cs typeface="Calibri" panose="020F0502020204030204" pitchFamily="34" charset="0"/>
              </a:rPr>
            </a:br>
            <a:r>
              <a:rPr lang="en-US" sz="2000" dirty="0">
                <a:solidFill>
                  <a:schemeClr val="tx1"/>
                </a:solidFill>
                <a:latin typeface="Calibri" panose="020F0502020204030204" pitchFamily="34" charset="0"/>
                <a:cs typeface="Calibri" panose="020F0502020204030204" pitchFamily="34" charset="0"/>
              </a:rPr>
              <a:t>“Steel is an ideal material for bridges. It is an essential part of modern bridges because it is strong, can flex without fracturing, and has a long life, even in the harshest conditions.”</a:t>
            </a:r>
            <a:br>
              <a:rPr lang="en-US" sz="2000" dirty="0">
                <a:solidFill>
                  <a:schemeClr val="tx1"/>
                </a:solidFill>
                <a:latin typeface="Calibri" panose="020F0502020204030204" pitchFamily="34" charset="0"/>
                <a:cs typeface="Calibri" panose="020F0502020204030204" pitchFamily="34" charset="0"/>
              </a:rPr>
            </a:br>
            <a:r>
              <a:rPr lang="en-US" sz="2000" dirty="0">
                <a:solidFill>
                  <a:schemeClr val="tx1"/>
                </a:solidFill>
                <a:latin typeface="Calibri" panose="020F0502020204030204" pitchFamily="34" charset="0"/>
                <a:cs typeface="Calibri" panose="020F0502020204030204" pitchFamily="34" charset="0"/>
              </a:rPr>
              <a:t/>
            </a:r>
            <a:br>
              <a:rPr lang="en-US" sz="2000" dirty="0">
                <a:solidFill>
                  <a:schemeClr val="tx1"/>
                </a:solidFill>
                <a:latin typeface="Calibri" panose="020F0502020204030204" pitchFamily="34" charset="0"/>
                <a:cs typeface="Calibri" panose="020F0502020204030204" pitchFamily="34" charset="0"/>
              </a:rPr>
            </a:br>
            <a:r>
              <a:rPr lang="en-US" sz="1200" dirty="0">
                <a:solidFill>
                  <a:schemeClr val="tx1"/>
                </a:solidFill>
                <a:latin typeface="Calibri" panose="020F0502020204030204" pitchFamily="34" charset="0"/>
                <a:cs typeface="Calibri" panose="020F0502020204030204" pitchFamily="34" charset="0"/>
              </a:rPr>
              <a:t>-metallurgist Satyendra Kumar Sarna</a:t>
            </a:r>
            <a:endParaRPr lang="en-US" sz="2000" dirty="0">
              <a:solidFill>
                <a:schemeClr val="tx1"/>
              </a:solidFill>
              <a:latin typeface="Calibri" panose="020F0502020204030204" pitchFamily="34" charset="0"/>
              <a:cs typeface="Calibri" panose="020F0502020204030204" pitchFamily="34" charset="0"/>
            </a:endParaRPr>
          </a:p>
        </p:txBody>
      </p:sp>
      <p:sp>
        <p:nvSpPr>
          <p:cNvPr id="10" name="Arrow: Pentagon 9">
            <a:extLst>
              <a:ext uri="{FF2B5EF4-FFF2-40B4-BE49-F238E27FC236}">
                <a16:creationId xmlns:a16="http://schemas.microsoft.com/office/drawing/2014/main" xmlns="" id="{BA289FC9-604B-4D49-8E80-AAA6093E2A85}"/>
              </a:ext>
            </a:extLst>
          </p:cNvPr>
          <p:cNvSpPr/>
          <p:nvPr/>
        </p:nvSpPr>
        <p:spPr>
          <a:xfrm>
            <a:off x="123750" y="118533"/>
            <a:ext cx="1300480" cy="364847"/>
          </a:xfrm>
          <a:prstGeom prst="homePlate">
            <a:avLst>
              <a:gd name="adj" fmla="val 48525"/>
            </a:avLst>
          </a:prstGeom>
          <a:solidFill>
            <a:schemeClr val="tx1">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err="1"/>
              <a:t>peaceliteracy.org</a:t>
            </a:r>
            <a:endParaRPr lang="en-US" sz="1100" dirty="0"/>
          </a:p>
        </p:txBody>
      </p:sp>
      <p:sp>
        <p:nvSpPr>
          <p:cNvPr id="11" name="Arrow: Chevron 10">
            <a:extLst>
              <a:ext uri="{FF2B5EF4-FFF2-40B4-BE49-F238E27FC236}">
                <a16:creationId xmlns:a16="http://schemas.microsoft.com/office/drawing/2014/main" xmlns="" id="{A6C132FE-C990-7644-9A05-7AEC57D94BC6}"/>
              </a:ext>
            </a:extLst>
          </p:cNvPr>
          <p:cNvSpPr/>
          <p:nvPr/>
        </p:nvSpPr>
        <p:spPr>
          <a:xfrm>
            <a:off x="1312470" y="118533"/>
            <a:ext cx="609600" cy="364848"/>
          </a:xfrm>
          <a:prstGeom prst="chevron">
            <a:avLst>
              <a:gd name="adj" fmla="val 48654"/>
            </a:avLst>
          </a:prstGeom>
          <a:solidFill>
            <a:srgbClr val="3C87A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342664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4" name="Google Shape;146;p28">
            <a:extLst>
              <a:ext uri="{FF2B5EF4-FFF2-40B4-BE49-F238E27FC236}">
                <a16:creationId xmlns:a16="http://schemas.microsoft.com/office/drawing/2014/main" xmlns="" id="{8C321E07-AC41-4559-A972-C860E6FA2CD2}"/>
              </a:ext>
            </a:extLst>
          </p:cNvPr>
          <p:cNvSpPr txBox="1">
            <a:spLocks noGrp="1"/>
          </p:cNvSpPr>
          <p:nvPr>
            <p:ph type="title"/>
          </p:nvPr>
        </p:nvSpPr>
        <p:spPr>
          <a:xfrm>
            <a:off x="832166" y="900545"/>
            <a:ext cx="10653251" cy="5500650"/>
          </a:xfrm>
          <a:prstGeom prst="rect">
            <a:avLst/>
          </a:prstGeom>
          <a:solidFill>
            <a:schemeClr val="tx1">
              <a:alpha val="46000"/>
            </a:schemeClr>
          </a:solidFill>
          <a:ln>
            <a:solidFill>
              <a:schemeClr val="bg1"/>
            </a:solidFill>
          </a:ln>
        </p:spPr>
        <p:txBody>
          <a:bodyPr spcFirstLastPara="1" wrap="square" lIns="91425" tIns="91425" rIns="91425" bIns="91425" numCol="1" spcCol="457200" anchor="t" anchorCtr="0">
            <a:noAutofit/>
          </a:bodyPr>
          <a:lstStyle/>
          <a:p>
            <a:pPr lvl="0">
              <a:lnSpc>
                <a:spcPct val="150000"/>
              </a:lnSpc>
              <a:spcBef>
                <a:spcPts val="0"/>
              </a:spcBef>
            </a:pPr>
            <a:r>
              <a:rPr lang="en-US" sz="1600" cap="none" dirty="0">
                <a:solidFill>
                  <a:schemeClr val="bg1"/>
                </a:solidFill>
                <a:latin typeface="Calibri" panose="020F0502020204030204" pitchFamily="34" charset="0"/>
                <a:ea typeface="Times New Roman"/>
                <a:cs typeface="Calibri" panose="020F0502020204030204" pitchFamily="34" charset="0"/>
                <a:sym typeface="Times New Roman"/>
              </a:rPr>
              <a:t/>
            </a:r>
            <a:br>
              <a:rPr lang="en-US" sz="1600" cap="none" dirty="0">
                <a:solidFill>
                  <a:schemeClr val="bg1"/>
                </a:solidFill>
                <a:latin typeface="Calibri" panose="020F0502020204030204" pitchFamily="34" charset="0"/>
                <a:ea typeface="Times New Roman"/>
                <a:cs typeface="Calibri" panose="020F0502020204030204" pitchFamily="34" charset="0"/>
                <a:sym typeface="Times New Roman"/>
              </a:rPr>
            </a:br>
            <a:r>
              <a:rPr lang="en-US" sz="1600" cap="none" dirty="0">
                <a:solidFill>
                  <a:schemeClr val="bg1"/>
                </a:solidFill>
                <a:latin typeface="Calibri" panose="020F0502020204030204" pitchFamily="34" charset="0"/>
                <a:ea typeface="Times New Roman"/>
                <a:cs typeface="Calibri" panose="020F0502020204030204" pitchFamily="34" charset="0"/>
                <a:sym typeface="Times New Roman"/>
              </a:rPr>
              <a:t>“[Ideals] are your rallying points: to build courage when courage seems to fail; to regain faith when there seems to be little cause for faith; to create hope when hope becomes forlorn . . . these are some of the things they do. </a:t>
            </a:r>
            <a:br>
              <a:rPr lang="en-US" sz="1600" cap="none" dirty="0">
                <a:solidFill>
                  <a:schemeClr val="bg1"/>
                </a:solidFill>
                <a:latin typeface="Calibri" panose="020F0502020204030204" pitchFamily="34" charset="0"/>
                <a:ea typeface="Times New Roman"/>
                <a:cs typeface="Calibri" panose="020F0502020204030204" pitchFamily="34" charset="0"/>
                <a:sym typeface="Times New Roman"/>
              </a:rPr>
            </a:br>
            <a:r>
              <a:rPr lang="en-US" sz="1600" cap="none" dirty="0">
                <a:solidFill>
                  <a:schemeClr val="bg1"/>
                </a:solidFill>
                <a:latin typeface="Calibri" panose="020F0502020204030204" pitchFamily="34" charset="0"/>
                <a:ea typeface="Times New Roman"/>
                <a:cs typeface="Calibri" panose="020F0502020204030204" pitchFamily="34" charset="0"/>
                <a:sym typeface="Times New Roman"/>
              </a:rPr>
              <a:t>They build your basic character… they make you strong enough to know when you are weak, and brave enough to face yourself when you are afraid . . . they teach you to be proud and unbending in honest failure, but humble and gentle in success; not to substitute words for action; not to seek the path of comfort, but to face the stress and spur of difficulty and challenge; </a:t>
            </a:r>
            <a:br>
              <a:rPr lang="en-US" sz="1600" cap="none" dirty="0">
                <a:solidFill>
                  <a:schemeClr val="bg1"/>
                </a:solidFill>
                <a:latin typeface="Calibri" panose="020F0502020204030204" pitchFamily="34" charset="0"/>
                <a:ea typeface="Times New Roman"/>
                <a:cs typeface="Calibri" panose="020F0502020204030204" pitchFamily="34" charset="0"/>
                <a:sym typeface="Times New Roman"/>
              </a:rPr>
            </a:br>
            <a:r>
              <a:rPr lang="en-US" sz="1600" cap="none" dirty="0">
                <a:solidFill>
                  <a:schemeClr val="bg1"/>
                </a:solidFill>
                <a:latin typeface="Calibri" panose="020F0502020204030204" pitchFamily="34" charset="0"/>
                <a:ea typeface="Times New Roman"/>
                <a:cs typeface="Calibri" panose="020F0502020204030204" pitchFamily="34" charset="0"/>
                <a:sym typeface="Times New Roman"/>
              </a:rPr>
              <a:t>to learn to stand up in the storm, but to have compassion on those who fall; to master yourself before you seek to master others; to have a heart that is clean, a goal that is high; to learn to laugh, yet never forget how to weep; to reach into the future, yet never neglect the past; to be serious, yet never take yourself too seriously; </a:t>
            </a:r>
            <a:br>
              <a:rPr lang="en-US" sz="1600" cap="none" dirty="0">
                <a:solidFill>
                  <a:schemeClr val="bg1"/>
                </a:solidFill>
                <a:latin typeface="Calibri" panose="020F0502020204030204" pitchFamily="34" charset="0"/>
                <a:ea typeface="Times New Roman"/>
                <a:cs typeface="Calibri" panose="020F0502020204030204" pitchFamily="34" charset="0"/>
                <a:sym typeface="Times New Roman"/>
              </a:rPr>
            </a:br>
            <a:r>
              <a:rPr lang="en-US" sz="1600" cap="none" dirty="0">
                <a:solidFill>
                  <a:schemeClr val="bg1"/>
                </a:solidFill>
                <a:latin typeface="Calibri" panose="020F0502020204030204" pitchFamily="34" charset="0"/>
                <a:ea typeface="Times New Roman"/>
                <a:cs typeface="Calibri" panose="020F0502020204030204" pitchFamily="34" charset="0"/>
                <a:sym typeface="Times New Roman"/>
              </a:rPr>
              <a:t>to be modest so that you will remember the simplicity of true greatness, the open mind of true wisdom.”</a:t>
            </a:r>
            <a:br>
              <a:rPr lang="en-US" sz="1600" cap="none" dirty="0">
                <a:solidFill>
                  <a:schemeClr val="bg1"/>
                </a:solidFill>
                <a:latin typeface="Calibri" panose="020F0502020204030204" pitchFamily="34" charset="0"/>
                <a:ea typeface="Times New Roman"/>
                <a:cs typeface="Calibri" panose="020F0502020204030204" pitchFamily="34" charset="0"/>
                <a:sym typeface="Times New Roman"/>
              </a:rPr>
            </a:br>
            <a:endParaRPr lang="en-US" sz="2400" cap="none" dirty="0">
              <a:solidFill>
                <a:schemeClr val="bg1"/>
              </a:solidFill>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xmlns="" id="{0615F2D9-BD49-42F6-9CE0-4EB053CEA3C0}"/>
              </a:ext>
            </a:extLst>
          </p:cNvPr>
          <p:cNvSpPr/>
          <p:nvPr/>
        </p:nvSpPr>
        <p:spPr>
          <a:xfrm>
            <a:off x="720436" y="748144"/>
            <a:ext cx="10861964" cy="576349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D50233B6-5EE8-4CD8-ABAC-050A5309A6EB}"/>
              </a:ext>
            </a:extLst>
          </p:cNvPr>
          <p:cNvSpPr txBox="1"/>
          <p:nvPr/>
        </p:nvSpPr>
        <p:spPr>
          <a:xfrm>
            <a:off x="8600996" y="5953187"/>
            <a:ext cx="2408902" cy="307777"/>
          </a:xfrm>
          <a:prstGeom prst="rect">
            <a:avLst/>
          </a:prstGeom>
          <a:noFill/>
        </p:spPr>
        <p:txBody>
          <a:bodyPr wrap="square" rtlCol="0">
            <a:spAutoFit/>
          </a:bodyPr>
          <a:lstStyle/>
          <a:p>
            <a:r>
              <a:rPr lang="en-US" sz="1400" dirty="0">
                <a:solidFill>
                  <a:schemeClr val="bg1"/>
                </a:solidFill>
                <a:latin typeface="Calibri" panose="020F0502020204030204" pitchFamily="34" charset="0"/>
                <a:cs typeface="Calibri" panose="020F0502020204030204" pitchFamily="34" charset="0"/>
              </a:rPr>
              <a:t>- General Douglas MacArthur</a:t>
            </a:r>
          </a:p>
        </p:txBody>
      </p:sp>
      <p:sp>
        <p:nvSpPr>
          <p:cNvPr id="12" name="Arrow: Pentagon 9">
            <a:extLst>
              <a:ext uri="{FF2B5EF4-FFF2-40B4-BE49-F238E27FC236}">
                <a16:creationId xmlns:a16="http://schemas.microsoft.com/office/drawing/2014/main" xmlns="" id="{F7399B8A-C9BC-7F48-891A-546D71C83B4E}"/>
              </a:ext>
            </a:extLst>
          </p:cNvPr>
          <p:cNvSpPr/>
          <p:nvPr/>
        </p:nvSpPr>
        <p:spPr>
          <a:xfrm>
            <a:off x="123750" y="118533"/>
            <a:ext cx="1300480" cy="364847"/>
          </a:xfrm>
          <a:prstGeom prst="homePlate">
            <a:avLst>
              <a:gd name="adj" fmla="val 48525"/>
            </a:avLst>
          </a:prstGeom>
          <a:solidFill>
            <a:schemeClr val="tx1">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err="1"/>
              <a:t>peaceliteracy.org</a:t>
            </a:r>
            <a:endParaRPr lang="en-US" sz="1100" dirty="0"/>
          </a:p>
        </p:txBody>
      </p:sp>
      <p:sp>
        <p:nvSpPr>
          <p:cNvPr id="13" name="Arrow: Chevron 10">
            <a:extLst>
              <a:ext uri="{FF2B5EF4-FFF2-40B4-BE49-F238E27FC236}">
                <a16:creationId xmlns:a16="http://schemas.microsoft.com/office/drawing/2014/main" xmlns="" id="{DDCC1266-3758-AF42-AC47-EA7DE5541DAB}"/>
              </a:ext>
            </a:extLst>
          </p:cNvPr>
          <p:cNvSpPr/>
          <p:nvPr/>
        </p:nvSpPr>
        <p:spPr>
          <a:xfrm>
            <a:off x="1312470" y="118533"/>
            <a:ext cx="609600" cy="364848"/>
          </a:xfrm>
          <a:prstGeom prst="chevron">
            <a:avLst>
              <a:gd name="adj" fmla="val 48654"/>
            </a:avLst>
          </a:prstGeom>
          <a:solidFill>
            <a:srgbClr val="3C87A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3829015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168C7E5-A97C-4DA8-B5C4-54C5D9413AB1}"/>
              </a:ext>
            </a:extLst>
          </p:cNvPr>
          <p:cNvPicPr>
            <a:picLocks noChangeAspect="1"/>
          </p:cNvPicPr>
          <p:nvPr/>
        </p:nvPicPr>
        <p:blipFill>
          <a:blip r:embed="rId3">
            <a:alphaModFix amt="70000"/>
          </a:blip>
          <a:stretch>
            <a:fillRect/>
          </a:stretch>
        </p:blipFill>
        <p:spPr>
          <a:xfrm>
            <a:off x="0" y="0"/>
            <a:ext cx="12403284" cy="6961239"/>
          </a:xfrm>
          <a:prstGeom prst="rect">
            <a:avLst/>
          </a:prstGeom>
        </p:spPr>
      </p:pic>
      <p:sp>
        <p:nvSpPr>
          <p:cNvPr id="2" name="Title 1">
            <a:extLst>
              <a:ext uri="{FF2B5EF4-FFF2-40B4-BE49-F238E27FC236}">
                <a16:creationId xmlns:a16="http://schemas.microsoft.com/office/drawing/2014/main" xmlns="" id="{9527FC5B-5F09-49B8-ADA9-1661619C8710}"/>
              </a:ext>
            </a:extLst>
          </p:cNvPr>
          <p:cNvSpPr>
            <a:spLocks noGrp="1"/>
          </p:cNvSpPr>
          <p:nvPr>
            <p:ph type="title"/>
          </p:nvPr>
        </p:nvSpPr>
        <p:spPr>
          <a:xfrm>
            <a:off x="2553732" y="984355"/>
            <a:ext cx="7084535" cy="5072315"/>
          </a:xfrm>
          <a:solidFill>
            <a:srgbClr val="FFFFFF">
              <a:alpha val="80000"/>
            </a:srgbClr>
          </a:solidFill>
        </p:spPr>
        <p:txBody>
          <a:bodyPr>
            <a:normAutofit/>
          </a:bodyPr>
          <a:lstStyle/>
          <a:p>
            <a:pPr>
              <a:lnSpc>
                <a:spcPct val="150000"/>
              </a:lnSpc>
            </a:pPr>
            <a:r>
              <a:rPr lang="en-US" b="1" cap="none" dirty="0">
                <a:solidFill>
                  <a:schemeClr val="tx1"/>
                </a:solidFill>
                <a:latin typeface="Calibri" panose="020F0502020204030204" pitchFamily="34" charset="0"/>
                <a:ea typeface="Times New Roman"/>
                <a:cs typeface="Calibri" panose="020F0502020204030204" pitchFamily="34" charset="0"/>
                <a:sym typeface="Times New Roman"/>
              </a:rPr>
              <a:t>IF YOU DON’T DEVELOP YOUR IDEALS,</a:t>
            </a:r>
            <a:br>
              <a:rPr lang="en-US" b="1" cap="none" dirty="0">
                <a:solidFill>
                  <a:schemeClr val="tx1"/>
                </a:solidFill>
                <a:latin typeface="Calibri" panose="020F0502020204030204" pitchFamily="34" charset="0"/>
                <a:ea typeface="Times New Roman"/>
                <a:cs typeface="Calibri" panose="020F0502020204030204" pitchFamily="34" charset="0"/>
                <a:sym typeface="Times New Roman"/>
              </a:rPr>
            </a:br>
            <a:r>
              <a:rPr lang="en-US" b="1" cap="none" dirty="0">
                <a:solidFill>
                  <a:schemeClr val="tx1"/>
                </a:solidFill>
                <a:latin typeface="Calibri" panose="020F0502020204030204" pitchFamily="34" charset="0"/>
                <a:ea typeface="Times New Roman"/>
                <a:cs typeface="Calibri" panose="020F0502020204030204" pitchFamily="34" charset="0"/>
                <a:sym typeface="Times New Roman"/>
              </a:rPr>
              <a:t>THEY DON’T JUST STAY NEUTRAL.</a:t>
            </a:r>
            <a:br>
              <a:rPr lang="en-US" b="1" cap="none" dirty="0">
                <a:solidFill>
                  <a:schemeClr val="tx1"/>
                </a:solidFill>
                <a:latin typeface="Calibri" panose="020F0502020204030204" pitchFamily="34" charset="0"/>
                <a:ea typeface="Times New Roman"/>
                <a:cs typeface="Calibri" panose="020F0502020204030204" pitchFamily="34" charset="0"/>
                <a:sym typeface="Times New Roman"/>
              </a:rPr>
            </a:br>
            <a:r>
              <a:rPr lang="en-US" sz="1000" b="1" cap="none" dirty="0">
                <a:solidFill>
                  <a:schemeClr val="tx1"/>
                </a:solidFill>
                <a:latin typeface="Calibri" panose="020F0502020204030204" pitchFamily="34" charset="0"/>
                <a:ea typeface="Times New Roman"/>
                <a:cs typeface="Calibri" panose="020F0502020204030204" pitchFamily="34" charset="0"/>
                <a:sym typeface="Times New Roman"/>
              </a:rPr>
              <a:t>  </a:t>
            </a:r>
            <a:br>
              <a:rPr lang="en-US" sz="1000" b="1" cap="none" dirty="0">
                <a:solidFill>
                  <a:schemeClr val="tx1"/>
                </a:solidFill>
                <a:latin typeface="Calibri" panose="020F0502020204030204" pitchFamily="34" charset="0"/>
                <a:ea typeface="Times New Roman"/>
                <a:cs typeface="Calibri" panose="020F0502020204030204" pitchFamily="34" charset="0"/>
                <a:sym typeface="Times New Roman"/>
              </a:rPr>
            </a:br>
            <a:r>
              <a:rPr lang="en-US" b="1" cap="none" dirty="0">
                <a:solidFill>
                  <a:schemeClr val="tx1"/>
                </a:solidFill>
                <a:latin typeface="Calibri" panose="020F0502020204030204" pitchFamily="34" charset="0"/>
                <a:ea typeface="Times New Roman"/>
                <a:cs typeface="Calibri" panose="020F0502020204030204" pitchFamily="34" charset="0"/>
                <a:sym typeface="Times New Roman"/>
              </a:rPr>
              <a:t>THEY CAN RUST. </a:t>
            </a:r>
            <a:br>
              <a:rPr lang="en-US" b="1" cap="none" dirty="0">
                <a:solidFill>
                  <a:schemeClr val="tx1"/>
                </a:solidFill>
                <a:latin typeface="Calibri" panose="020F0502020204030204" pitchFamily="34" charset="0"/>
                <a:ea typeface="Times New Roman"/>
                <a:cs typeface="Calibri" panose="020F0502020204030204" pitchFamily="34" charset="0"/>
                <a:sym typeface="Times New Roman"/>
              </a:rPr>
            </a:br>
            <a:r>
              <a:rPr lang="en-US" sz="1000" b="1" cap="none" dirty="0">
                <a:solidFill>
                  <a:schemeClr val="tx1"/>
                </a:solidFill>
                <a:latin typeface="Calibri" panose="020F0502020204030204" pitchFamily="34" charset="0"/>
                <a:ea typeface="Times New Roman"/>
                <a:cs typeface="Calibri" panose="020F0502020204030204" pitchFamily="34" charset="0"/>
                <a:sym typeface="Times New Roman"/>
              </a:rPr>
              <a:t> </a:t>
            </a:r>
            <a:br>
              <a:rPr lang="en-US" sz="1000" b="1" cap="none" dirty="0">
                <a:solidFill>
                  <a:schemeClr val="tx1"/>
                </a:solidFill>
                <a:latin typeface="Calibri" panose="020F0502020204030204" pitchFamily="34" charset="0"/>
                <a:ea typeface="Times New Roman"/>
                <a:cs typeface="Calibri" panose="020F0502020204030204" pitchFamily="34" charset="0"/>
                <a:sym typeface="Times New Roman"/>
              </a:rPr>
            </a:br>
            <a:r>
              <a:rPr lang="en-US" b="1" cap="none" dirty="0">
                <a:solidFill>
                  <a:schemeClr val="tx1"/>
                </a:solidFill>
                <a:latin typeface="Calibri" panose="020F0502020204030204" pitchFamily="34" charset="0"/>
                <a:ea typeface="Times New Roman"/>
                <a:cs typeface="Calibri" panose="020F0502020204030204" pitchFamily="34" charset="0"/>
                <a:sym typeface="Times New Roman"/>
              </a:rPr>
              <a:t>THIS RUST CAN TAKE THE FORM OF CYNICISM, DISILLUSIONMENT, AND BITTERNESS. </a:t>
            </a:r>
            <a:endParaRPr lang="en-US" cap="none" dirty="0">
              <a:solidFill>
                <a:schemeClr val="tx1"/>
              </a:solidFill>
              <a:latin typeface="Calibri" panose="020F0502020204030204" pitchFamily="34" charset="0"/>
              <a:cs typeface="Calibri" panose="020F0502020204030204" pitchFamily="34" charset="0"/>
            </a:endParaRPr>
          </a:p>
        </p:txBody>
      </p:sp>
      <p:sp>
        <p:nvSpPr>
          <p:cNvPr id="12" name="Arrow: Pentagon 9">
            <a:extLst>
              <a:ext uri="{FF2B5EF4-FFF2-40B4-BE49-F238E27FC236}">
                <a16:creationId xmlns:a16="http://schemas.microsoft.com/office/drawing/2014/main" xmlns="" id="{DD063C02-52BF-A948-AC82-6E06D8338069}"/>
              </a:ext>
            </a:extLst>
          </p:cNvPr>
          <p:cNvSpPr/>
          <p:nvPr/>
        </p:nvSpPr>
        <p:spPr>
          <a:xfrm>
            <a:off x="144808" y="128991"/>
            <a:ext cx="1300480" cy="364847"/>
          </a:xfrm>
          <a:prstGeom prst="homePlate">
            <a:avLst>
              <a:gd name="adj" fmla="val 48525"/>
            </a:avLst>
          </a:prstGeom>
          <a:solidFill>
            <a:schemeClr val="tx1">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err="1"/>
              <a:t>peaceliteracy.org</a:t>
            </a:r>
            <a:endParaRPr lang="en-US" sz="1100" dirty="0"/>
          </a:p>
        </p:txBody>
      </p:sp>
      <p:sp>
        <p:nvSpPr>
          <p:cNvPr id="13" name="Arrow: Chevron 10">
            <a:extLst>
              <a:ext uri="{FF2B5EF4-FFF2-40B4-BE49-F238E27FC236}">
                <a16:creationId xmlns:a16="http://schemas.microsoft.com/office/drawing/2014/main" xmlns="" id="{25EEF65B-1F2B-A04F-AEBC-605C132A95C0}"/>
              </a:ext>
            </a:extLst>
          </p:cNvPr>
          <p:cNvSpPr/>
          <p:nvPr/>
        </p:nvSpPr>
        <p:spPr>
          <a:xfrm>
            <a:off x="1333528" y="128991"/>
            <a:ext cx="609600" cy="364848"/>
          </a:xfrm>
          <a:prstGeom prst="chevron">
            <a:avLst>
              <a:gd name="adj" fmla="val 48654"/>
            </a:avLst>
          </a:prstGeom>
          <a:solidFill>
            <a:schemeClr val="accent3">
              <a:lumMod val="7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6601014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F34C30-51ED-4BC5-B29D-0E76550E7E56}"/>
              </a:ext>
            </a:extLst>
          </p:cNvPr>
          <p:cNvSpPr>
            <a:spLocks noGrp="1"/>
          </p:cNvSpPr>
          <p:nvPr>
            <p:ph type="title"/>
          </p:nvPr>
        </p:nvSpPr>
        <p:spPr>
          <a:xfrm>
            <a:off x="794840" y="2290531"/>
            <a:ext cx="4486656" cy="1141497"/>
          </a:xfrm>
        </p:spPr>
        <p:txBody>
          <a:bodyPr/>
          <a:lstStyle/>
          <a:p>
            <a:r>
              <a:rPr lang="en-US" dirty="0">
                <a:latin typeface="Calibri" panose="020F0502020204030204" pitchFamily="34" charset="0"/>
                <a:cs typeface="Calibri" panose="020F0502020204030204" pitchFamily="34" charset="0"/>
              </a:rPr>
              <a:t>How useful would this sword be?</a:t>
            </a:r>
          </a:p>
        </p:txBody>
      </p:sp>
      <p:pic>
        <p:nvPicPr>
          <p:cNvPr id="5" name="Google Shape;157;p30">
            <a:extLst>
              <a:ext uri="{FF2B5EF4-FFF2-40B4-BE49-F238E27FC236}">
                <a16:creationId xmlns:a16="http://schemas.microsoft.com/office/drawing/2014/main" xmlns="" id="{79D8009A-07B7-44FF-9BE6-0DE70EB30DC5}"/>
              </a:ext>
            </a:extLst>
          </p:cNvPr>
          <p:cNvPicPr preferRelativeResize="0"/>
          <p:nvPr/>
        </p:nvPicPr>
        <p:blipFill>
          <a:blip r:embed="rId3">
            <a:alphaModFix/>
          </a:blip>
          <a:stretch>
            <a:fillRect/>
          </a:stretch>
        </p:blipFill>
        <p:spPr>
          <a:xfrm>
            <a:off x="6223818" y="0"/>
            <a:ext cx="5968181" cy="7118555"/>
          </a:xfrm>
          <a:prstGeom prst="rect">
            <a:avLst/>
          </a:prstGeom>
          <a:noFill/>
          <a:ln>
            <a:noFill/>
          </a:ln>
        </p:spPr>
      </p:pic>
      <p:sp>
        <p:nvSpPr>
          <p:cNvPr id="10" name="Arrow: Pentagon 9">
            <a:extLst>
              <a:ext uri="{FF2B5EF4-FFF2-40B4-BE49-F238E27FC236}">
                <a16:creationId xmlns:a16="http://schemas.microsoft.com/office/drawing/2014/main" xmlns="" id="{C029A0C3-C3D1-5C4B-969D-35DFF4A04AE7}"/>
              </a:ext>
            </a:extLst>
          </p:cNvPr>
          <p:cNvSpPr/>
          <p:nvPr/>
        </p:nvSpPr>
        <p:spPr>
          <a:xfrm>
            <a:off x="123750" y="118533"/>
            <a:ext cx="1300480" cy="364847"/>
          </a:xfrm>
          <a:prstGeom prst="homePlate">
            <a:avLst>
              <a:gd name="adj" fmla="val 48525"/>
            </a:avLst>
          </a:prstGeom>
          <a:solidFill>
            <a:schemeClr val="tx1">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err="1"/>
              <a:t>peaceliteracy.org</a:t>
            </a:r>
            <a:endParaRPr lang="en-US" sz="1100" dirty="0"/>
          </a:p>
        </p:txBody>
      </p:sp>
      <p:sp>
        <p:nvSpPr>
          <p:cNvPr id="11" name="Arrow: Chevron 10">
            <a:extLst>
              <a:ext uri="{FF2B5EF4-FFF2-40B4-BE49-F238E27FC236}">
                <a16:creationId xmlns:a16="http://schemas.microsoft.com/office/drawing/2014/main" xmlns="" id="{474167DF-ADC9-DC47-9C06-63C77157A2D9}"/>
              </a:ext>
            </a:extLst>
          </p:cNvPr>
          <p:cNvSpPr/>
          <p:nvPr/>
        </p:nvSpPr>
        <p:spPr>
          <a:xfrm>
            <a:off x="1312470" y="118533"/>
            <a:ext cx="609600" cy="364848"/>
          </a:xfrm>
          <a:prstGeom prst="chevron">
            <a:avLst>
              <a:gd name="adj" fmla="val 48654"/>
            </a:avLst>
          </a:prstGeom>
          <a:solidFill>
            <a:srgbClr val="3C87A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7876160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AB97914E-3B28-4AC9-A100-FA541C820224}"/>
              </a:ext>
            </a:extLst>
          </p:cNvPr>
          <p:cNvPicPr>
            <a:picLocks noChangeAspect="1"/>
          </p:cNvPicPr>
          <p:nvPr/>
        </p:nvPicPr>
        <p:blipFill>
          <a:blip r:embed="rId3"/>
          <a:stretch>
            <a:fillRect/>
          </a:stretch>
        </p:blipFill>
        <p:spPr>
          <a:xfrm>
            <a:off x="0" y="-269632"/>
            <a:ext cx="12192000" cy="7127632"/>
          </a:xfrm>
          <a:prstGeom prst="rect">
            <a:avLst/>
          </a:prstGeom>
        </p:spPr>
      </p:pic>
      <p:sp>
        <p:nvSpPr>
          <p:cNvPr id="2" name="Title 1">
            <a:extLst>
              <a:ext uri="{FF2B5EF4-FFF2-40B4-BE49-F238E27FC236}">
                <a16:creationId xmlns:a16="http://schemas.microsoft.com/office/drawing/2014/main" xmlns="" id="{1C1A7E7F-9024-4F44-B5A4-01FB9A948F4B}"/>
              </a:ext>
            </a:extLst>
          </p:cNvPr>
          <p:cNvSpPr>
            <a:spLocks noGrp="1"/>
          </p:cNvSpPr>
          <p:nvPr>
            <p:ph type="ctrTitle"/>
          </p:nvPr>
        </p:nvSpPr>
        <p:spPr>
          <a:xfrm>
            <a:off x="1989803" y="2649056"/>
            <a:ext cx="8212393" cy="1559888"/>
          </a:xfrm>
          <a:solidFill>
            <a:schemeClr val="bg1">
              <a:alpha val="42000"/>
            </a:schemeClr>
          </a:solidFill>
          <a:ln>
            <a:solidFill>
              <a:schemeClr val="tx1"/>
            </a:solidFill>
          </a:ln>
        </p:spPr>
        <p:txBody>
          <a:bodyPr>
            <a:normAutofit fontScale="90000"/>
          </a:bodyPr>
          <a:lstStyle/>
          <a:p>
            <a:r>
              <a:rPr lang="en-US" sz="4800" dirty="0">
                <a:solidFill>
                  <a:schemeClr val="tx1"/>
                </a:solidFill>
                <a:latin typeface="Calibri" panose="020F0502020204030204" pitchFamily="34" charset="0"/>
                <a:cs typeface="Calibri" panose="020F0502020204030204" pitchFamily="34" charset="0"/>
              </a:rPr>
              <a:t>Part 1: The Power Of Ideals</a:t>
            </a:r>
          </a:p>
        </p:txBody>
      </p:sp>
      <p:sp>
        <p:nvSpPr>
          <p:cNvPr id="4" name="Rectangle 3">
            <a:extLst>
              <a:ext uri="{FF2B5EF4-FFF2-40B4-BE49-F238E27FC236}">
                <a16:creationId xmlns:a16="http://schemas.microsoft.com/office/drawing/2014/main" xmlns="" id="{DEE08F10-3025-4F13-92EB-D0840B9B03A5}"/>
              </a:ext>
            </a:extLst>
          </p:cNvPr>
          <p:cNvSpPr/>
          <p:nvPr/>
        </p:nvSpPr>
        <p:spPr>
          <a:xfrm>
            <a:off x="1868129" y="2517058"/>
            <a:ext cx="8485239" cy="17993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Pentagon 9">
            <a:extLst>
              <a:ext uri="{FF2B5EF4-FFF2-40B4-BE49-F238E27FC236}">
                <a16:creationId xmlns:a16="http://schemas.microsoft.com/office/drawing/2014/main" xmlns="" id="{6522A9FB-633F-CA49-A6A6-99BCC1B7F232}"/>
              </a:ext>
            </a:extLst>
          </p:cNvPr>
          <p:cNvSpPr/>
          <p:nvPr/>
        </p:nvSpPr>
        <p:spPr>
          <a:xfrm>
            <a:off x="191483" y="-75381"/>
            <a:ext cx="1300480" cy="364847"/>
          </a:xfrm>
          <a:prstGeom prst="homePlate">
            <a:avLst>
              <a:gd name="adj" fmla="val 48525"/>
            </a:avLst>
          </a:prstGeom>
          <a:solidFill>
            <a:schemeClr val="tx1">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err="1"/>
              <a:t>peaceliteracy.org</a:t>
            </a:r>
            <a:endParaRPr lang="en-US" sz="1100" dirty="0"/>
          </a:p>
        </p:txBody>
      </p:sp>
      <p:sp>
        <p:nvSpPr>
          <p:cNvPr id="10" name="Arrow: Chevron 10">
            <a:extLst>
              <a:ext uri="{FF2B5EF4-FFF2-40B4-BE49-F238E27FC236}">
                <a16:creationId xmlns:a16="http://schemas.microsoft.com/office/drawing/2014/main" xmlns="" id="{1B526C87-9FB0-854C-B76C-CE179826820E}"/>
              </a:ext>
            </a:extLst>
          </p:cNvPr>
          <p:cNvSpPr/>
          <p:nvPr/>
        </p:nvSpPr>
        <p:spPr>
          <a:xfrm>
            <a:off x="1380203" y="-75381"/>
            <a:ext cx="609600" cy="364848"/>
          </a:xfrm>
          <a:prstGeom prst="chevron">
            <a:avLst>
              <a:gd name="adj" fmla="val 48654"/>
            </a:avLst>
          </a:prstGeom>
          <a:solidFill>
            <a:srgbClr val="3C87A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00469930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F34C30-51ED-4BC5-B29D-0E76550E7E56}"/>
              </a:ext>
            </a:extLst>
          </p:cNvPr>
          <p:cNvSpPr>
            <a:spLocks noGrp="1"/>
          </p:cNvSpPr>
          <p:nvPr>
            <p:ph type="title"/>
          </p:nvPr>
        </p:nvSpPr>
        <p:spPr>
          <a:xfrm>
            <a:off x="794840" y="2290531"/>
            <a:ext cx="4486656" cy="1141497"/>
          </a:xfrm>
        </p:spPr>
        <p:txBody>
          <a:bodyPr>
            <a:normAutofit/>
          </a:bodyPr>
          <a:lstStyle/>
          <a:p>
            <a:r>
              <a:rPr lang="en-US" dirty="0">
                <a:latin typeface="Calibri" panose="020F0502020204030204" pitchFamily="34" charset="0"/>
                <a:cs typeface="Calibri" panose="020F0502020204030204" pitchFamily="34" charset="0"/>
              </a:rPr>
              <a:t>Would you feel safe with this Armor?</a:t>
            </a:r>
          </a:p>
        </p:txBody>
      </p:sp>
      <p:pic>
        <p:nvPicPr>
          <p:cNvPr id="4" name="Google Shape;156;p30">
            <a:extLst>
              <a:ext uri="{FF2B5EF4-FFF2-40B4-BE49-F238E27FC236}">
                <a16:creationId xmlns:a16="http://schemas.microsoft.com/office/drawing/2014/main" xmlns="" id="{BEAFE557-E257-4DF4-A598-E181393C6ED1}"/>
              </a:ext>
            </a:extLst>
          </p:cNvPr>
          <p:cNvPicPr preferRelativeResize="0"/>
          <p:nvPr/>
        </p:nvPicPr>
        <p:blipFill>
          <a:blip r:embed="rId3">
            <a:alphaModFix/>
          </a:blip>
          <a:stretch>
            <a:fillRect/>
          </a:stretch>
        </p:blipFill>
        <p:spPr>
          <a:xfrm>
            <a:off x="6213986" y="-245807"/>
            <a:ext cx="5978013" cy="7572622"/>
          </a:xfrm>
          <a:prstGeom prst="rect">
            <a:avLst/>
          </a:prstGeom>
          <a:noFill/>
          <a:ln>
            <a:noFill/>
          </a:ln>
        </p:spPr>
      </p:pic>
      <p:sp>
        <p:nvSpPr>
          <p:cNvPr id="10" name="Arrow: Pentagon 9">
            <a:extLst>
              <a:ext uri="{FF2B5EF4-FFF2-40B4-BE49-F238E27FC236}">
                <a16:creationId xmlns:a16="http://schemas.microsoft.com/office/drawing/2014/main" xmlns="" id="{3D88DF17-EFA3-684B-9CE9-252ADBC5AA6F}"/>
              </a:ext>
            </a:extLst>
          </p:cNvPr>
          <p:cNvSpPr/>
          <p:nvPr/>
        </p:nvSpPr>
        <p:spPr>
          <a:xfrm>
            <a:off x="123750" y="118533"/>
            <a:ext cx="1300480" cy="364847"/>
          </a:xfrm>
          <a:prstGeom prst="homePlate">
            <a:avLst>
              <a:gd name="adj" fmla="val 48525"/>
            </a:avLst>
          </a:prstGeom>
          <a:solidFill>
            <a:schemeClr val="tx1">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err="1"/>
              <a:t>peaceliteracy.org</a:t>
            </a:r>
            <a:endParaRPr lang="en-US" sz="1100" dirty="0"/>
          </a:p>
        </p:txBody>
      </p:sp>
      <p:sp>
        <p:nvSpPr>
          <p:cNvPr id="11" name="Arrow: Chevron 10">
            <a:extLst>
              <a:ext uri="{FF2B5EF4-FFF2-40B4-BE49-F238E27FC236}">
                <a16:creationId xmlns:a16="http://schemas.microsoft.com/office/drawing/2014/main" xmlns="" id="{691CB726-6E83-0747-84D3-64AE02DC957F}"/>
              </a:ext>
            </a:extLst>
          </p:cNvPr>
          <p:cNvSpPr/>
          <p:nvPr/>
        </p:nvSpPr>
        <p:spPr>
          <a:xfrm>
            <a:off x="1312470" y="118533"/>
            <a:ext cx="609600" cy="364848"/>
          </a:xfrm>
          <a:prstGeom prst="chevron">
            <a:avLst>
              <a:gd name="adj" fmla="val 48654"/>
            </a:avLst>
          </a:prstGeom>
          <a:solidFill>
            <a:srgbClr val="3C87A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2463522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65;p31">
            <a:extLst>
              <a:ext uri="{FF2B5EF4-FFF2-40B4-BE49-F238E27FC236}">
                <a16:creationId xmlns:a16="http://schemas.microsoft.com/office/drawing/2014/main" xmlns="" id="{7C66A3C2-5D1C-4663-BF9D-E0E18676A993}"/>
              </a:ext>
            </a:extLst>
          </p:cNvPr>
          <p:cNvPicPr preferRelativeResize="0"/>
          <p:nvPr/>
        </p:nvPicPr>
        <p:blipFill>
          <a:blip r:embed="rId3">
            <a:alphaModFix amt="45000"/>
          </a:blip>
          <a:stretch>
            <a:fillRect/>
          </a:stretch>
        </p:blipFill>
        <p:spPr>
          <a:xfrm>
            <a:off x="-1" y="0"/>
            <a:ext cx="12400297" cy="6961239"/>
          </a:xfrm>
          <a:prstGeom prst="rect">
            <a:avLst/>
          </a:prstGeom>
          <a:noFill/>
          <a:ln>
            <a:noFill/>
          </a:ln>
        </p:spPr>
      </p:pic>
      <p:sp>
        <p:nvSpPr>
          <p:cNvPr id="2" name="Title 1">
            <a:extLst>
              <a:ext uri="{FF2B5EF4-FFF2-40B4-BE49-F238E27FC236}">
                <a16:creationId xmlns:a16="http://schemas.microsoft.com/office/drawing/2014/main" xmlns="" id="{62A84D52-9A41-498A-9067-5AE6E0946BE0}"/>
              </a:ext>
            </a:extLst>
          </p:cNvPr>
          <p:cNvSpPr>
            <a:spLocks noGrp="1"/>
          </p:cNvSpPr>
          <p:nvPr>
            <p:ph type="ctrTitle"/>
          </p:nvPr>
        </p:nvSpPr>
        <p:spPr>
          <a:xfrm>
            <a:off x="1704347" y="1914113"/>
            <a:ext cx="8991600" cy="3029774"/>
          </a:xfrm>
          <a:solidFill>
            <a:srgbClr val="FFFFFF">
              <a:alpha val="87000"/>
            </a:srgbClr>
          </a:solidFill>
        </p:spPr>
        <p:txBody>
          <a:bodyPr>
            <a:normAutofit fontScale="90000"/>
          </a:bodyPr>
          <a:lstStyle/>
          <a:p>
            <a:pPr lvl="0">
              <a:lnSpc>
                <a:spcPct val="150000"/>
              </a:lnSpc>
              <a:spcBef>
                <a:spcPts val="0"/>
              </a:spcBef>
            </a:pPr>
            <a:r>
              <a:rPr lang="en-US" sz="4000" cap="none" dirty="0">
                <a:latin typeface="Calibri" panose="020F0502020204030204" pitchFamily="34" charset="0"/>
                <a:ea typeface="Times New Roman"/>
                <a:cs typeface="Calibri" panose="020F0502020204030204" pitchFamily="34" charset="0"/>
                <a:sym typeface="Times New Roman"/>
              </a:rPr>
              <a:t>FORGES USE TIME, FIRE, AND THE RIGHT INGREDIENTS TO TRANSFORM SOFT IRON INTO STAINLESS STEEL. </a:t>
            </a:r>
            <a:endParaRPr lang="en-US" cap="none" dirty="0">
              <a:latin typeface="Calibri" panose="020F0502020204030204" pitchFamily="34" charset="0"/>
              <a:cs typeface="Calibri" panose="020F0502020204030204" pitchFamily="34" charset="0"/>
            </a:endParaRPr>
          </a:p>
        </p:txBody>
      </p:sp>
      <p:sp>
        <p:nvSpPr>
          <p:cNvPr id="10" name="Arrow: Pentagon 9">
            <a:extLst>
              <a:ext uri="{FF2B5EF4-FFF2-40B4-BE49-F238E27FC236}">
                <a16:creationId xmlns:a16="http://schemas.microsoft.com/office/drawing/2014/main" xmlns="" id="{A340D08F-AC33-1D4B-BD9B-2BE55A693ED4}"/>
              </a:ext>
            </a:extLst>
          </p:cNvPr>
          <p:cNvSpPr/>
          <p:nvPr/>
        </p:nvSpPr>
        <p:spPr>
          <a:xfrm>
            <a:off x="144807" y="142846"/>
            <a:ext cx="1300480" cy="364847"/>
          </a:xfrm>
          <a:prstGeom prst="homePlate">
            <a:avLst>
              <a:gd name="adj" fmla="val 48525"/>
            </a:avLst>
          </a:prstGeom>
          <a:solidFill>
            <a:schemeClr val="tx1">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err="1"/>
              <a:t>peaceliteracy.org</a:t>
            </a:r>
            <a:endParaRPr lang="en-US" sz="1100" dirty="0"/>
          </a:p>
        </p:txBody>
      </p:sp>
      <p:sp>
        <p:nvSpPr>
          <p:cNvPr id="11" name="Arrow: Chevron 10">
            <a:extLst>
              <a:ext uri="{FF2B5EF4-FFF2-40B4-BE49-F238E27FC236}">
                <a16:creationId xmlns:a16="http://schemas.microsoft.com/office/drawing/2014/main" xmlns="" id="{24678E06-92B0-F549-A3BD-47EF2F3A1F40}"/>
              </a:ext>
            </a:extLst>
          </p:cNvPr>
          <p:cNvSpPr/>
          <p:nvPr/>
        </p:nvSpPr>
        <p:spPr>
          <a:xfrm>
            <a:off x="1333527" y="142846"/>
            <a:ext cx="609600" cy="364848"/>
          </a:xfrm>
          <a:prstGeom prst="chevron">
            <a:avLst>
              <a:gd name="adj" fmla="val 48654"/>
            </a:avLst>
          </a:prstGeom>
          <a:solidFill>
            <a:schemeClr val="accent3">
              <a:lumMod val="7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9140712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4" name="Google Shape;171;p32">
            <a:extLst>
              <a:ext uri="{FF2B5EF4-FFF2-40B4-BE49-F238E27FC236}">
                <a16:creationId xmlns:a16="http://schemas.microsoft.com/office/drawing/2014/main" xmlns="" id="{85F166B1-E18C-42FF-A38E-73855287C7E4}"/>
              </a:ext>
            </a:extLst>
          </p:cNvPr>
          <p:cNvPicPr preferRelativeResize="0"/>
          <p:nvPr/>
        </p:nvPicPr>
        <p:blipFill>
          <a:blip r:embed="rId3">
            <a:alphaModFix/>
          </a:blip>
          <a:stretch>
            <a:fillRect/>
          </a:stretch>
        </p:blipFill>
        <p:spPr>
          <a:xfrm>
            <a:off x="0" y="1475362"/>
            <a:ext cx="12192000" cy="5382638"/>
          </a:xfrm>
          <a:prstGeom prst="rect">
            <a:avLst/>
          </a:prstGeom>
          <a:noFill/>
          <a:ln>
            <a:noFill/>
          </a:ln>
        </p:spPr>
      </p:pic>
      <p:sp>
        <p:nvSpPr>
          <p:cNvPr id="2" name="Title 1">
            <a:extLst>
              <a:ext uri="{FF2B5EF4-FFF2-40B4-BE49-F238E27FC236}">
                <a16:creationId xmlns:a16="http://schemas.microsoft.com/office/drawing/2014/main" xmlns="" id="{6A9D5D6C-12D9-45B8-ACFF-FF5E5EE45F53}"/>
              </a:ext>
            </a:extLst>
          </p:cNvPr>
          <p:cNvSpPr>
            <a:spLocks noGrp="1"/>
          </p:cNvSpPr>
          <p:nvPr>
            <p:ph type="title"/>
          </p:nvPr>
        </p:nvSpPr>
        <p:spPr>
          <a:xfrm>
            <a:off x="2231136" y="881002"/>
            <a:ext cx="7729728" cy="1188720"/>
          </a:xfrm>
        </p:spPr>
        <p:txBody>
          <a:bodyPr>
            <a:normAutofit/>
          </a:bodyPr>
          <a:lstStyle/>
          <a:p>
            <a:r>
              <a:rPr lang="en-US" b="1" cap="none" dirty="0">
                <a:latin typeface="Calibri" panose="020F0502020204030204" pitchFamily="34" charset="0"/>
                <a:ea typeface="Montserrat"/>
                <a:cs typeface="Calibri" panose="020F0502020204030204" pitchFamily="34" charset="0"/>
                <a:sym typeface="Montserrat"/>
              </a:rPr>
              <a:t>In the forge of life we develop the best of our humanity.</a:t>
            </a:r>
            <a:endParaRPr lang="en-US" cap="none" dirty="0">
              <a:latin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xmlns="" id="{6586E60C-5EF3-4863-BD2C-E066C837FF29}"/>
              </a:ext>
            </a:extLst>
          </p:cNvPr>
          <p:cNvSpPr/>
          <p:nvPr/>
        </p:nvSpPr>
        <p:spPr>
          <a:xfrm>
            <a:off x="2113542" y="766917"/>
            <a:ext cx="7964916" cy="130280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Pentagon 9">
            <a:extLst>
              <a:ext uri="{FF2B5EF4-FFF2-40B4-BE49-F238E27FC236}">
                <a16:creationId xmlns:a16="http://schemas.microsoft.com/office/drawing/2014/main" xmlns="" id="{DCC23BBB-298E-3A4A-8D9D-EABB0122E91C}"/>
              </a:ext>
            </a:extLst>
          </p:cNvPr>
          <p:cNvSpPr/>
          <p:nvPr/>
        </p:nvSpPr>
        <p:spPr>
          <a:xfrm>
            <a:off x="144807" y="142846"/>
            <a:ext cx="1300480" cy="364847"/>
          </a:xfrm>
          <a:prstGeom prst="homePlate">
            <a:avLst>
              <a:gd name="adj" fmla="val 48525"/>
            </a:avLst>
          </a:prstGeom>
          <a:solidFill>
            <a:schemeClr val="tx1">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err="1"/>
              <a:t>peaceliteracy.org</a:t>
            </a:r>
            <a:endParaRPr lang="en-US" sz="1100" dirty="0"/>
          </a:p>
        </p:txBody>
      </p:sp>
      <p:sp>
        <p:nvSpPr>
          <p:cNvPr id="14" name="Arrow: Chevron 10">
            <a:extLst>
              <a:ext uri="{FF2B5EF4-FFF2-40B4-BE49-F238E27FC236}">
                <a16:creationId xmlns:a16="http://schemas.microsoft.com/office/drawing/2014/main" xmlns="" id="{8E6BEC84-DA0B-7C4E-9E64-16829C5D666A}"/>
              </a:ext>
            </a:extLst>
          </p:cNvPr>
          <p:cNvSpPr/>
          <p:nvPr/>
        </p:nvSpPr>
        <p:spPr>
          <a:xfrm>
            <a:off x="1333527" y="142846"/>
            <a:ext cx="609600" cy="364848"/>
          </a:xfrm>
          <a:prstGeom prst="chevron">
            <a:avLst>
              <a:gd name="adj" fmla="val 48654"/>
            </a:avLst>
          </a:prstGeom>
          <a:solidFill>
            <a:schemeClr val="accent3">
              <a:lumMod val="7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029443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xmlns="" id="{93623147-123A-984B-88C3-2293A0DF269F}"/>
              </a:ext>
            </a:extLst>
          </p:cNvPr>
          <p:cNvSpPr>
            <a:spLocks noGrp="1"/>
          </p:cNvSpPr>
          <p:nvPr>
            <p:ph type="ctrTitle"/>
          </p:nvPr>
        </p:nvSpPr>
        <p:spPr>
          <a:xfrm>
            <a:off x="7594502" y="174375"/>
            <a:ext cx="4394297" cy="6519047"/>
          </a:xfrm>
          <a:solidFill>
            <a:srgbClr val="6895BC">
              <a:alpha val="41961"/>
            </a:srgbClr>
          </a:solidFill>
          <a:ln>
            <a:solidFill>
              <a:schemeClr val="tx1"/>
            </a:solidFill>
          </a:ln>
        </p:spPr>
        <p:txBody>
          <a:bodyPr>
            <a:normAutofit fontScale="90000"/>
          </a:bodyPr>
          <a:lstStyle/>
          <a:p>
            <a:pPr algn="l"/>
            <a:r>
              <a:rPr lang="en-US" sz="2200" b="1" dirty="0"/>
              <a:t/>
            </a:r>
            <a:br>
              <a:rPr lang="en-US" sz="2200" b="1" dirty="0"/>
            </a:br>
            <a:r>
              <a:rPr lang="en-US" sz="2200" b="1" dirty="0"/>
              <a:t/>
            </a:r>
            <a:br>
              <a:rPr lang="en-US" sz="2200" b="1" dirty="0"/>
            </a:br>
            <a:r>
              <a:rPr lang="en-US" sz="2200" b="1" dirty="0"/>
              <a:t/>
            </a:r>
            <a:br>
              <a:rPr lang="en-US" sz="2200" b="1" dirty="0"/>
            </a:br>
            <a:r>
              <a:rPr lang="en-US" sz="2200" dirty="0">
                <a:latin typeface="Calibri" panose="020F0502020204030204" pitchFamily="34" charset="0"/>
                <a:cs typeface="Calibri" panose="020F0502020204030204" pitchFamily="34" charset="0"/>
              </a:rPr>
              <a:t/>
            </a:r>
            <a:br>
              <a:rPr lang="en-US" sz="2200" dirty="0">
                <a:latin typeface="Calibri" panose="020F0502020204030204" pitchFamily="34" charset="0"/>
                <a:cs typeface="Calibri" panose="020F0502020204030204" pitchFamily="34" charset="0"/>
              </a:rPr>
            </a:br>
            <a:r>
              <a:rPr lang="en-US" sz="3100" dirty="0">
                <a:solidFill>
                  <a:schemeClr val="tx1"/>
                </a:solidFill>
                <a:latin typeface="Calibri" panose="020F0502020204030204" pitchFamily="34" charset="0"/>
                <a:cs typeface="Calibri" panose="020F0502020204030204" pitchFamily="34" charset="0"/>
              </a:rPr>
              <a:t>Peace Literacy Curriculum©️ </a:t>
            </a:r>
            <a:br>
              <a:rPr lang="en-US" sz="3100" dirty="0">
                <a:solidFill>
                  <a:schemeClr val="tx1"/>
                </a:solidFill>
                <a:latin typeface="Calibri" panose="020F0502020204030204" pitchFamily="34" charset="0"/>
                <a:cs typeface="Calibri" panose="020F0502020204030204" pitchFamily="34" charset="0"/>
              </a:rPr>
            </a:br>
            <a:r>
              <a:rPr lang="en-US" sz="3100" dirty="0">
                <a:solidFill>
                  <a:schemeClr val="tx1"/>
                </a:solidFill>
                <a:latin typeface="Calibri" panose="020F0502020204030204" pitchFamily="34" charset="0"/>
                <a:cs typeface="Calibri" panose="020F0502020204030204" pitchFamily="34" charset="0"/>
              </a:rPr>
              <a:t/>
            </a:r>
            <a:br>
              <a:rPr lang="en-US" sz="3100" dirty="0">
                <a:solidFill>
                  <a:schemeClr val="tx1"/>
                </a:solidFill>
                <a:latin typeface="Calibri" panose="020F0502020204030204" pitchFamily="34" charset="0"/>
                <a:cs typeface="Calibri" panose="020F0502020204030204" pitchFamily="34" charset="0"/>
              </a:rPr>
            </a:br>
            <a:r>
              <a:rPr lang="en-US" sz="3100" dirty="0">
                <a:solidFill>
                  <a:schemeClr val="tx1"/>
                </a:solidFill>
                <a:latin typeface="Calibri" panose="020F0502020204030204" pitchFamily="34" charset="0"/>
                <a:cs typeface="Calibri" panose="020F0502020204030204" pitchFamily="34" charset="0"/>
              </a:rPr>
              <a:t>The Constellation </a:t>
            </a:r>
            <a:br>
              <a:rPr lang="en-US" sz="3100" dirty="0">
                <a:solidFill>
                  <a:schemeClr val="tx1"/>
                </a:solidFill>
                <a:latin typeface="Calibri" panose="020F0502020204030204" pitchFamily="34" charset="0"/>
                <a:cs typeface="Calibri" panose="020F0502020204030204" pitchFamily="34" charset="0"/>
              </a:rPr>
            </a:br>
            <a:r>
              <a:rPr lang="en-US" sz="3100" dirty="0">
                <a:solidFill>
                  <a:schemeClr val="tx1"/>
                </a:solidFill>
                <a:latin typeface="Calibri" panose="020F0502020204030204" pitchFamily="34" charset="0"/>
                <a:cs typeface="Calibri" panose="020F0502020204030204" pitchFamily="34" charset="0"/>
              </a:rPr>
              <a:t>of Peace</a:t>
            </a:r>
            <a:r>
              <a:rPr lang="en-US" sz="3100" dirty="0">
                <a:latin typeface="Calibri" panose="020F0502020204030204" pitchFamily="34" charset="0"/>
                <a:cs typeface="Calibri" panose="020F0502020204030204" pitchFamily="34" charset="0"/>
              </a:rPr>
              <a:t> </a:t>
            </a:r>
            <a:r>
              <a:rPr lang="en-US" sz="2700" dirty="0">
                <a:latin typeface="Calibri" panose="020F0502020204030204" pitchFamily="34" charset="0"/>
                <a:cs typeface="Calibri" panose="020F0502020204030204" pitchFamily="34" charset="0"/>
              </a:rPr>
              <a:t/>
            </a:r>
            <a:br>
              <a:rPr lang="en-US" sz="2700"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 </a:t>
            </a:r>
            <a:br>
              <a:rPr lang="en-US" dirty="0">
                <a:latin typeface="Calibri" panose="020F0502020204030204" pitchFamily="34" charset="0"/>
                <a:cs typeface="Calibri" panose="020F0502020204030204" pitchFamily="34" charset="0"/>
              </a:rPr>
            </a:br>
            <a:r>
              <a:rPr lang="en-US" sz="2000" dirty="0">
                <a:latin typeface="Calibri" panose="020F0502020204030204" pitchFamily="34" charset="0"/>
                <a:cs typeface="Calibri" panose="020F0502020204030204" pitchFamily="34" charset="0"/>
              </a:rPr>
              <a:t>You can find</a:t>
            </a:r>
            <a:r>
              <a:rPr lang="en-US" sz="2000" b="1" dirty="0"/>
              <a:t> </a:t>
            </a:r>
            <a:r>
              <a:rPr lang="en-US" sz="2000" dirty="0">
                <a:latin typeface="Calibri" panose="020F0502020204030204" pitchFamily="34" charset="0"/>
                <a:cs typeface="Calibri" panose="020F0502020204030204" pitchFamily="34" charset="0"/>
              </a:rPr>
              <a:t>Slides To accompany The Next Section</a:t>
            </a:r>
            <a:r>
              <a:rPr lang="en-US" sz="2200" dirty="0">
                <a:latin typeface="Calibri" panose="020F0502020204030204" pitchFamily="34" charset="0"/>
                <a:cs typeface="Calibri" panose="020F0502020204030204" pitchFamily="34" charset="0"/>
              </a:rPr>
              <a:t/>
            </a:r>
            <a:br>
              <a:rPr lang="en-US" sz="2200" dirty="0">
                <a:latin typeface="Calibri" panose="020F0502020204030204" pitchFamily="34" charset="0"/>
                <a:cs typeface="Calibri" panose="020F0502020204030204" pitchFamily="34" charset="0"/>
              </a:rPr>
            </a:br>
            <a:r>
              <a:rPr lang="en-US" sz="2200" dirty="0">
                <a:latin typeface="Calibri" panose="020F0502020204030204" pitchFamily="34" charset="0"/>
                <a:cs typeface="Calibri" panose="020F0502020204030204" pitchFamily="34" charset="0"/>
              </a:rPr>
              <a:t/>
            </a:r>
            <a:br>
              <a:rPr lang="en-US" sz="2200" dirty="0">
                <a:latin typeface="Calibri" panose="020F0502020204030204" pitchFamily="34" charset="0"/>
                <a:cs typeface="Calibri" panose="020F0502020204030204" pitchFamily="34" charset="0"/>
              </a:rPr>
            </a:br>
            <a:r>
              <a:rPr lang="en-US" sz="2000" b="1" dirty="0">
                <a:latin typeface="Calibri" panose="020F0502020204030204" pitchFamily="34" charset="0"/>
                <a:cs typeface="Calibri" panose="020F0502020204030204" pitchFamily="34" charset="0"/>
              </a:rPr>
              <a:t>Part 2:</a:t>
            </a:r>
            <a:r>
              <a:rPr lang="en-US" sz="2000" dirty="0">
                <a:latin typeface="Calibri" panose="020F0502020204030204" pitchFamily="34" charset="0"/>
                <a:cs typeface="Calibri" panose="020F0502020204030204" pitchFamily="34" charset="0"/>
              </a:rPr>
              <a:t> The Stars of Struggle, Training, Truth, and Strategy</a:t>
            </a:r>
            <a:r>
              <a:rPr lang="en-US" sz="2200" dirty="0">
                <a:latin typeface="Calibri" panose="020F0502020204030204" pitchFamily="34" charset="0"/>
                <a:cs typeface="Calibri" panose="020F0502020204030204" pitchFamily="34" charset="0"/>
              </a:rPr>
              <a:t/>
            </a:r>
            <a:br>
              <a:rPr lang="en-US" sz="2200" dirty="0">
                <a:latin typeface="Calibri" panose="020F0502020204030204" pitchFamily="34" charset="0"/>
                <a:cs typeface="Calibri" panose="020F0502020204030204" pitchFamily="34" charset="0"/>
              </a:rPr>
            </a:br>
            <a:r>
              <a:rPr lang="en-US" sz="2200" dirty="0">
                <a:latin typeface="Calibri" panose="020F0502020204030204" pitchFamily="34" charset="0"/>
                <a:cs typeface="Calibri" panose="020F0502020204030204" pitchFamily="34" charset="0"/>
              </a:rPr>
              <a:t/>
            </a:r>
            <a:br>
              <a:rPr lang="en-US" sz="2200" dirty="0">
                <a:latin typeface="Calibri" panose="020F0502020204030204" pitchFamily="34" charset="0"/>
                <a:cs typeface="Calibri" panose="020F0502020204030204" pitchFamily="34" charset="0"/>
              </a:rPr>
            </a:br>
            <a:r>
              <a:rPr lang="en-US" sz="2000" dirty="0">
                <a:latin typeface="Calibri" panose="020F0502020204030204" pitchFamily="34" charset="0"/>
                <a:cs typeface="Calibri" panose="020F0502020204030204" pitchFamily="34" charset="0"/>
              </a:rPr>
              <a:t>at </a:t>
            </a:r>
            <a:r>
              <a:rPr lang="en-US" sz="2000" dirty="0" err="1">
                <a:latin typeface="Calibri" panose="020F0502020204030204" pitchFamily="34" charset="0"/>
                <a:cs typeface="Calibri" panose="020F0502020204030204" pitchFamily="34" charset="0"/>
              </a:rPr>
              <a:t>peaceliteracy.org</a:t>
            </a:r>
            <a:r>
              <a:rPr lang="en-US" sz="2000" cap="none" dirty="0">
                <a:latin typeface="Calibri" panose="020F0502020204030204" pitchFamily="34" charset="0"/>
                <a:cs typeface="Calibri" panose="020F0502020204030204" pitchFamily="34" charset="0"/>
              </a:rPr>
              <a:t/>
            </a:r>
            <a:br>
              <a:rPr lang="en-US" sz="2000" cap="none" dirty="0">
                <a:latin typeface="Calibri" panose="020F0502020204030204" pitchFamily="34" charset="0"/>
                <a:cs typeface="Calibri" panose="020F0502020204030204" pitchFamily="34" charset="0"/>
              </a:rPr>
            </a:br>
            <a:r>
              <a:rPr lang="en-US" sz="2000" cap="none" dirty="0">
                <a:latin typeface="Calibri" panose="020F0502020204030204" pitchFamily="34" charset="0"/>
                <a:cs typeface="Calibri" panose="020F0502020204030204" pitchFamily="34" charset="0"/>
              </a:rPr>
              <a:t/>
            </a:r>
            <a:br>
              <a:rPr lang="en-US" sz="2000" cap="none" dirty="0">
                <a:latin typeface="Calibri" panose="020F0502020204030204" pitchFamily="34" charset="0"/>
                <a:cs typeface="Calibri" panose="020F0502020204030204" pitchFamily="34" charset="0"/>
              </a:rPr>
            </a:br>
            <a:r>
              <a:rPr lang="en-US" sz="2000" cap="none" dirty="0">
                <a:latin typeface="Calibri" panose="020F0502020204030204" pitchFamily="34" charset="0"/>
                <a:cs typeface="Calibri" panose="020F0502020204030204" pitchFamily="34" charset="0"/>
              </a:rPr>
              <a:t>For more info contact </a:t>
            </a:r>
            <a:br>
              <a:rPr lang="en-US" sz="2000" cap="none" dirty="0">
                <a:latin typeface="Calibri" panose="020F0502020204030204" pitchFamily="34" charset="0"/>
                <a:cs typeface="Calibri" panose="020F0502020204030204" pitchFamily="34" charset="0"/>
              </a:rPr>
            </a:br>
            <a:r>
              <a:rPr lang="en-US" sz="2000" cap="none" dirty="0">
                <a:latin typeface="Calibri" panose="020F0502020204030204" pitchFamily="34" charset="0"/>
                <a:cs typeface="Calibri" panose="020F0502020204030204" pitchFamily="34" charset="0"/>
              </a:rPr>
              <a:t>Paul K. Chappell at</a:t>
            </a:r>
            <a:br>
              <a:rPr lang="en-US" sz="2000" cap="none" dirty="0">
                <a:latin typeface="Calibri" panose="020F0502020204030204" pitchFamily="34" charset="0"/>
                <a:cs typeface="Calibri" panose="020F0502020204030204" pitchFamily="34" charset="0"/>
              </a:rPr>
            </a:br>
            <a:r>
              <a:rPr lang="en-US" sz="2000" cap="none" dirty="0" err="1">
                <a:latin typeface="Calibri" panose="020F0502020204030204" pitchFamily="34" charset="0"/>
                <a:cs typeface="Calibri" panose="020F0502020204030204" pitchFamily="34" charset="0"/>
              </a:rPr>
              <a:t>pchappell@napf.org</a:t>
            </a:r>
            <a:r>
              <a:rPr lang="en-US" dirty="0">
                <a:latin typeface="Calibri" panose="020F0502020204030204" pitchFamily="34" charset="0"/>
                <a:cs typeface="Calibri" panose="020F0502020204030204" pitchFamily="34" charset="0"/>
              </a:rPr>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
            </a:r>
            <a:br>
              <a:rPr lang="en-US" dirty="0">
                <a:latin typeface="Calibri" panose="020F0502020204030204" pitchFamily="34" charset="0"/>
                <a:cs typeface="Calibri" panose="020F0502020204030204" pitchFamily="34" charset="0"/>
              </a:rPr>
            </a:br>
            <a:endParaRPr lang="en-US" sz="4800" dirty="0">
              <a:solidFill>
                <a:schemeClr val="tx1"/>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xmlns="" id="{82267471-83B1-2444-96EB-58BB2140E530}"/>
              </a:ext>
            </a:extLst>
          </p:cNvPr>
          <p:cNvPicPr>
            <a:picLocks noChangeAspect="1"/>
          </p:cNvPicPr>
          <p:nvPr/>
        </p:nvPicPr>
        <p:blipFill rotWithShape="1">
          <a:blip r:embed="rId3"/>
          <a:srcRect l="27988" r="7140"/>
          <a:stretch/>
        </p:blipFill>
        <p:spPr>
          <a:xfrm>
            <a:off x="188418" y="174375"/>
            <a:ext cx="7291784" cy="6519047"/>
          </a:xfrm>
          <a:prstGeom prst="rect">
            <a:avLst/>
          </a:prstGeom>
        </p:spPr>
      </p:pic>
      <p:sp>
        <p:nvSpPr>
          <p:cNvPr id="10" name="Arrow: Pentagon 9">
            <a:extLst>
              <a:ext uri="{FF2B5EF4-FFF2-40B4-BE49-F238E27FC236}">
                <a16:creationId xmlns:a16="http://schemas.microsoft.com/office/drawing/2014/main" xmlns="" id="{A584E531-E19E-9D4F-80B0-3A27B2FF5109}"/>
              </a:ext>
            </a:extLst>
          </p:cNvPr>
          <p:cNvSpPr/>
          <p:nvPr/>
        </p:nvSpPr>
        <p:spPr>
          <a:xfrm>
            <a:off x="293083" y="292919"/>
            <a:ext cx="1300480" cy="364847"/>
          </a:xfrm>
          <a:prstGeom prst="homePlate">
            <a:avLst>
              <a:gd name="adj" fmla="val 48525"/>
            </a:avLst>
          </a:prstGeom>
          <a:solidFill>
            <a:schemeClr val="tx1">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err="1"/>
              <a:t>peaceliteracy.org</a:t>
            </a:r>
            <a:endParaRPr lang="en-US" sz="1100" dirty="0"/>
          </a:p>
        </p:txBody>
      </p:sp>
      <p:sp>
        <p:nvSpPr>
          <p:cNvPr id="13" name="Arrow: Chevron 10">
            <a:extLst>
              <a:ext uri="{FF2B5EF4-FFF2-40B4-BE49-F238E27FC236}">
                <a16:creationId xmlns:a16="http://schemas.microsoft.com/office/drawing/2014/main" xmlns="" id="{8A82BC37-26AA-2041-B54C-0E1290FC510E}"/>
              </a:ext>
            </a:extLst>
          </p:cNvPr>
          <p:cNvSpPr/>
          <p:nvPr/>
        </p:nvSpPr>
        <p:spPr>
          <a:xfrm>
            <a:off x="1481803" y="292919"/>
            <a:ext cx="609600" cy="364848"/>
          </a:xfrm>
          <a:prstGeom prst="chevron">
            <a:avLst>
              <a:gd name="adj" fmla="val 48654"/>
            </a:avLst>
          </a:prstGeom>
          <a:solidFill>
            <a:srgbClr val="3C87A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9614864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C8A522B-D3E8-4AD6-9F75-9E0B528FFD65}"/>
              </a:ext>
            </a:extLst>
          </p:cNvPr>
          <p:cNvPicPr>
            <a:picLocks noChangeAspect="1"/>
          </p:cNvPicPr>
          <p:nvPr/>
        </p:nvPicPr>
        <p:blipFill>
          <a:blip r:embed="rId5"/>
          <a:stretch>
            <a:fillRect/>
          </a:stretch>
        </p:blipFill>
        <p:spPr>
          <a:xfrm>
            <a:off x="803619" y="625692"/>
            <a:ext cx="10584761" cy="5606616"/>
          </a:xfrm>
          <a:prstGeom prst="rect">
            <a:avLst/>
          </a:prstGeom>
          <a:ln w="38100">
            <a:solidFill>
              <a:schemeClr val="bg1"/>
            </a:solidFill>
          </a:ln>
        </p:spPr>
      </p:pic>
      <p:pic>
        <p:nvPicPr>
          <p:cNvPr id="7" name="Recording (10)">
            <a:hlinkClick r:id="" action="ppaction://media"/>
            <a:extLst>
              <a:ext uri="{FF2B5EF4-FFF2-40B4-BE49-F238E27FC236}">
                <a16:creationId xmlns:a16="http://schemas.microsoft.com/office/drawing/2014/main" xmlns="" id="{DB7E4EB0-BBF5-49CC-B343-39CCE72F261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sp>
        <p:nvSpPr>
          <p:cNvPr id="14" name="Arrow: Pentagon 9">
            <a:extLst>
              <a:ext uri="{FF2B5EF4-FFF2-40B4-BE49-F238E27FC236}">
                <a16:creationId xmlns:a16="http://schemas.microsoft.com/office/drawing/2014/main" xmlns="" id="{4E8B2BEB-989A-3F48-A6CF-0EA5EED277FB}"/>
              </a:ext>
            </a:extLst>
          </p:cNvPr>
          <p:cNvSpPr/>
          <p:nvPr/>
        </p:nvSpPr>
        <p:spPr>
          <a:xfrm>
            <a:off x="153379" y="133844"/>
            <a:ext cx="1300480" cy="364847"/>
          </a:xfrm>
          <a:prstGeom prst="homePlate">
            <a:avLst>
              <a:gd name="adj" fmla="val 48525"/>
            </a:avLst>
          </a:prstGeom>
          <a:solidFill>
            <a:schemeClr val="tx1">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err="1"/>
              <a:t>peaceliteracy.org</a:t>
            </a:r>
            <a:endParaRPr lang="en-US" sz="1100" dirty="0"/>
          </a:p>
        </p:txBody>
      </p:sp>
      <p:sp>
        <p:nvSpPr>
          <p:cNvPr id="15" name="Arrow: Chevron 10">
            <a:extLst>
              <a:ext uri="{FF2B5EF4-FFF2-40B4-BE49-F238E27FC236}">
                <a16:creationId xmlns:a16="http://schemas.microsoft.com/office/drawing/2014/main" xmlns="" id="{6578D293-7A1E-EB40-86F1-D88F97B71B90}"/>
              </a:ext>
            </a:extLst>
          </p:cNvPr>
          <p:cNvSpPr/>
          <p:nvPr/>
        </p:nvSpPr>
        <p:spPr>
          <a:xfrm>
            <a:off x="1342099" y="133844"/>
            <a:ext cx="609600" cy="364848"/>
          </a:xfrm>
          <a:prstGeom prst="chevron">
            <a:avLst>
              <a:gd name="adj" fmla="val 48654"/>
            </a:avLst>
          </a:prstGeom>
          <a:solidFill>
            <a:srgbClr val="3C87A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6981913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73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9CF900-B6C1-4F4F-8CFC-4EDBE821856A}"/>
              </a:ext>
            </a:extLst>
          </p:cNvPr>
          <p:cNvSpPr>
            <a:spLocks noGrp="1"/>
          </p:cNvSpPr>
          <p:nvPr>
            <p:ph type="title"/>
          </p:nvPr>
        </p:nvSpPr>
        <p:spPr>
          <a:xfrm>
            <a:off x="265471" y="1032386"/>
            <a:ext cx="5484989" cy="5024285"/>
          </a:xfrm>
          <a:blipFill>
            <a:blip r:embed="rId3"/>
            <a:stretch>
              <a:fillRect/>
            </a:stretch>
          </a:blipFill>
          <a:ln>
            <a:solidFill>
              <a:schemeClr val="bg1"/>
            </a:solidFill>
          </a:ln>
        </p:spPr>
        <p:txBody>
          <a:bodyPr>
            <a:normAutofit fontScale="90000"/>
          </a:bodyPr>
          <a:lstStyle/>
          <a:p>
            <a:pPr>
              <a:lnSpc>
                <a:spcPct val="150000"/>
              </a:lnSpc>
            </a:pPr>
            <a:r>
              <a:rPr lang="en-US" sz="2400" dirty="0">
                <a:solidFill>
                  <a:schemeClr val="bg1"/>
                </a:solidFill>
                <a:latin typeface="Calibri" panose="020F0502020204030204" pitchFamily="34" charset="0"/>
                <a:cs typeface="Calibri" panose="020F0502020204030204" pitchFamily="34" charset="0"/>
              </a:rPr>
              <a:t/>
            </a:r>
            <a:br>
              <a:rPr lang="en-US" sz="2400" dirty="0">
                <a:solidFill>
                  <a:schemeClr val="bg1"/>
                </a:solidFill>
                <a:latin typeface="Calibri" panose="020F0502020204030204" pitchFamily="34" charset="0"/>
                <a:cs typeface="Calibri" panose="020F0502020204030204" pitchFamily="34" charset="0"/>
              </a:rPr>
            </a:br>
            <a:r>
              <a:rPr lang="en-US" sz="2400" dirty="0">
                <a:solidFill>
                  <a:schemeClr val="bg1"/>
                </a:solidFill>
                <a:latin typeface="Calibri" panose="020F0502020204030204" pitchFamily="34" charset="0"/>
                <a:cs typeface="Calibri" panose="020F0502020204030204" pitchFamily="34" charset="0"/>
              </a:rPr>
              <a:t/>
            </a:r>
            <a:br>
              <a:rPr lang="en-US" sz="2400" dirty="0">
                <a:solidFill>
                  <a:schemeClr val="bg1"/>
                </a:solidFill>
                <a:latin typeface="Calibri" panose="020F0502020204030204" pitchFamily="34" charset="0"/>
                <a:cs typeface="Calibri" panose="020F0502020204030204" pitchFamily="34" charset="0"/>
              </a:rPr>
            </a:br>
            <a:r>
              <a:rPr lang="en-US" sz="2400" dirty="0">
                <a:solidFill>
                  <a:schemeClr val="bg1"/>
                </a:solidFill>
                <a:latin typeface="Calibri" panose="020F0502020204030204" pitchFamily="34" charset="0"/>
                <a:cs typeface="Calibri" panose="020F0502020204030204" pitchFamily="34" charset="0"/>
              </a:rPr>
              <a:t>The indigenous peoples of </a:t>
            </a:r>
            <a:r>
              <a:rPr lang="en-US" sz="2400" dirty="0" err="1">
                <a:solidFill>
                  <a:schemeClr val="bg1"/>
                </a:solidFill>
                <a:latin typeface="Calibri" panose="020F0502020204030204" pitchFamily="34" charset="0"/>
                <a:cs typeface="Calibri" panose="020F0502020204030204" pitchFamily="34" charset="0"/>
              </a:rPr>
              <a:t>oceania</a:t>
            </a:r>
            <a:r>
              <a:rPr lang="en-US" sz="2400" dirty="0">
                <a:solidFill>
                  <a:schemeClr val="bg1"/>
                </a:solidFill>
                <a:latin typeface="Calibri" panose="020F0502020204030204" pitchFamily="34" charset="0"/>
                <a:cs typeface="Calibri" panose="020F0502020204030204" pitchFamily="34" charset="0"/>
              </a:rPr>
              <a:t> were some of the first known explorers to navigate across vast ocean distances Using the Stars to chart their course.  </a:t>
            </a:r>
            <a:br>
              <a:rPr lang="en-US" sz="2400" dirty="0">
                <a:solidFill>
                  <a:schemeClr val="bg1"/>
                </a:solidFill>
                <a:latin typeface="Calibri" panose="020F0502020204030204" pitchFamily="34" charset="0"/>
                <a:cs typeface="Calibri" panose="020F0502020204030204" pitchFamily="34" charset="0"/>
              </a:rPr>
            </a:br>
            <a:r>
              <a:rPr lang="en-US" sz="2400" dirty="0">
                <a:solidFill>
                  <a:schemeClr val="bg1"/>
                </a:solidFill>
                <a:latin typeface="Calibri" panose="020F0502020204030204" pitchFamily="34" charset="0"/>
                <a:cs typeface="Calibri" panose="020F0502020204030204" pitchFamily="34" charset="0"/>
              </a:rPr>
              <a:t/>
            </a:r>
            <a:br>
              <a:rPr lang="en-US" sz="2400" dirty="0">
                <a:solidFill>
                  <a:schemeClr val="bg1"/>
                </a:solidFill>
                <a:latin typeface="Calibri" panose="020F0502020204030204" pitchFamily="34" charset="0"/>
                <a:cs typeface="Calibri" panose="020F0502020204030204" pitchFamily="34" charset="0"/>
              </a:rPr>
            </a:br>
            <a:endParaRPr lang="en-US" sz="2400" dirty="0">
              <a:solidFill>
                <a:schemeClr val="bg1"/>
              </a:solidFill>
              <a:latin typeface="Calibri" panose="020F0502020204030204" pitchFamily="34" charset="0"/>
              <a:cs typeface="Calibri" panose="020F0502020204030204" pitchFamily="34" charset="0"/>
            </a:endParaRPr>
          </a:p>
        </p:txBody>
      </p:sp>
      <p:pic>
        <p:nvPicPr>
          <p:cNvPr id="5" name="Google Shape;67;p15">
            <a:extLst>
              <a:ext uri="{FF2B5EF4-FFF2-40B4-BE49-F238E27FC236}">
                <a16:creationId xmlns:a16="http://schemas.microsoft.com/office/drawing/2014/main" xmlns="" id="{E96F3E39-E676-48C1-A06C-165DB1FA8D10}"/>
              </a:ext>
            </a:extLst>
          </p:cNvPr>
          <p:cNvPicPr preferRelativeResize="0"/>
          <p:nvPr/>
        </p:nvPicPr>
        <p:blipFill>
          <a:blip r:embed="rId4">
            <a:alphaModFix/>
          </a:blip>
          <a:stretch>
            <a:fillRect/>
          </a:stretch>
        </p:blipFill>
        <p:spPr>
          <a:xfrm>
            <a:off x="6441541" y="483380"/>
            <a:ext cx="5622640" cy="5024285"/>
          </a:xfrm>
          <a:prstGeom prst="rect">
            <a:avLst/>
          </a:prstGeom>
          <a:noFill/>
          <a:ln>
            <a:noFill/>
          </a:ln>
        </p:spPr>
      </p:pic>
      <p:sp>
        <p:nvSpPr>
          <p:cNvPr id="8" name="Arrow: Pentagon 9">
            <a:extLst>
              <a:ext uri="{FF2B5EF4-FFF2-40B4-BE49-F238E27FC236}">
                <a16:creationId xmlns:a16="http://schemas.microsoft.com/office/drawing/2014/main" xmlns="" id="{D0FC1ADD-B36F-6C47-99CA-941C6A71F391}"/>
              </a:ext>
            </a:extLst>
          </p:cNvPr>
          <p:cNvSpPr/>
          <p:nvPr/>
        </p:nvSpPr>
        <p:spPr>
          <a:xfrm>
            <a:off x="123750" y="118533"/>
            <a:ext cx="1300480" cy="364847"/>
          </a:xfrm>
          <a:prstGeom prst="homePlate">
            <a:avLst>
              <a:gd name="adj" fmla="val 48525"/>
            </a:avLst>
          </a:prstGeom>
          <a:solidFill>
            <a:schemeClr val="tx1">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err="1"/>
              <a:t>peaceliteracy.org</a:t>
            </a:r>
            <a:endParaRPr lang="en-US" sz="1100" dirty="0"/>
          </a:p>
        </p:txBody>
      </p:sp>
      <p:sp>
        <p:nvSpPr>
          <p:cNvPr id="9" name="Arrow: Chevron 10">
            <a:extLst>
              <a:ext uri="{FF2B5EF4-FFF2-40B4-BE49-F238E27FC236}">
                <a16:creationId xmlns:a16="http://schemas.microsoft.com/office/drawing/2014/main" xmlns="" id="{BBE16467-7E11-494A-99A5-3901688CB631}"/>
              </a:ext>
            </a:extLst>
          </p:cNvPr>
          <p:cNvSpPr/>
          <p:nvPr/>
        </p:nvSpPr>
        <p:spPr>
          <a:xfrm>
            <a:off x="1312470" y="118533"/>
            <a:ext cx="609600" cy="364848"/>
          </a:xfrm>
          <a:prstGeom prst="chevron">
            <a:avLst>
              <a:gd name="adj" fmla="val 48654"/>
            </a:avLst>
          </a:prstGeom>
          <a:solidFill>
            <a:srgbClr val="3C87A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extBox 2">
            <a:extLst>
              <a:ext uri="{FF2B5EF4-FFF2-40B4-BE49-F238E27FC236}">
                <a16:creationId xmlns:a16="http://schemas.microsoft.com/office/drawing/2014/main" xmlns="" id="{16ECF7AA-28DF-F544-873D-7174CB9DE26D}"/>
              </a:ext>
            </a:extLst>
          </p:cNvPr>
          <p:cNvSpPr txBox="1"/>
          <p:nvPr/>
        </p:nvSpPr>
        <p:spPr>
          <a:xfrm>
            <a:off x="6441541" y="5701553"/>
            <a:ext cx="5622639" cy="923330"/>
          </a:xfrm>
          <a:prstGeom prst="rect">
            <a:avLst/>
          </a:prstGeom>
          <a:noFill/>
          <a:ln>
            <a:solidFill>
              <a:schemeClr val="tx1">
                <a:lumMod val="75000"/>
                <a:lumOff val="25000"/>
              </a:schemeClr>
            </a:solidFill>
          </a:ln>
        </p:spPr>
        <p:txBody>
          <a:bodyPr wrap="square" rtlCol="0">
            <a:spAutoFit/>
          </a:bodyPr>
          <a:lstStyle/>
          <a:p>
            <a:pPr algn="ctr"/>
            <a:r>
              <a:rPr lang="en-US" dirty="0">
                <a:solidFill>
                  <a:schemeClr val="tx1">
                    <a:lumMod val="75000"/>
                    <a:lumOff val="25000"/>
                  </a:schemeClr>
                </a:solidFill>
              </a:rPr>
              <a:t>Star compass depicted with shells on sand, </a:t>
            </a:r>
          </a:p>
          <a:p>
            <a:pPr algn="ctr"/>
            <a:r>
              <a:rPr lang="en-US" dirty="0">
                <a:solidFill>
                  <a:schemeClr val="tx1">
                    <a:lumMod val="75000"/>
                    <a:lumOff val="25000"/>
                  </a:schemeClr>
                </a:solidFill>
              </a:rPr>
              <a:t>by contemporary Micronesian navigator Mau </a:t>
            </a:r>
            <a:r>
              <a:rPr lang="en-US" dirty="0" err="1">
                <a:solidFill>
                  <a:schemeClr val="tx1">
                    <a:lumMod val="75000"/>
                    <a:lumOff val="25000"/>
                  </a:schemeClr>
                </a:solidFill>
              </a:rPr>
              <a:t>Piailug</a:t>
            </a:r>
            <a:r>
              <a:rPr lang="en-US" dirty="0">
                <a:solidFill>
                  <a:schemeClr val="tx1">
                    <a:lumMod val="75000"/>
                    <a:lumOff val="25000"/>
                  </a:schemeClr>
                </a:solidFill>
              </a:rPr>
              <a:t>, written in </a:t>
            </a:r>
            <a:r>
              <a:rPr lang="en-US" dirty="0" err="1">
                <a:solidFill>
                  <a:schemeClr val="tx1">
                    <a:lumMod val="75000"/>
                    <a:lumOff val="25000"/>
                  </a:schemeClr>
                </a:solidFill>
              </a:rPr>
              <a:t>Satawalese</a:t>
            </a:r>
            <a:r>
              <a:rPr lang="en-US" dirty="0">
                <a:solidFill>
                  <a:schemeClr val="tx1">
                    <a:lumMod val="75000"/>
                    <a:lumOff val="25000"/>
                  </a:schemeClr>
                </a:solidFill>
              </a:rPr>
              <a:t>.</a:t>
            </a:r>
          </a:p>
        </p:txBody>
      </p:sp>
    </p:spTree>
    <p:extLst>
      <p:ext uri="{BB962C8B-B14F-4D97-AF65-F5344CB8AC3E}">
        <p14:creationId xmlns:p14="http://schemas.microsoft.com/office/powerpoint/2010/main" val="12749272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rrow: Pentagon 9">
            <a:extLst>
              <a:ext uri="{FF2B5EF4-FFF2-40B4-BE49-F238E27FC236}">
                <a16:creationId xmlns:a16="http://schemas.microsoft.com/office/drawing/2014/main" xmlns="" id="{78B2C461-2660-4A7C-886B-7D0A9D7F6109}"/>
              </a:ext>
            </a:extLst>
          </p:cNvPr>
          <p:cNvSpPr/>
          <p:nvPr/>
        </p:nvSpPr>
        <p:spPr>
          <a:xfrm rot="5400000">
            <a:off x="4757916" y="-4796040"/>
            <a:ext cx="2676168" cy="12192000"/>
          </a:xfrm>
          <a:prstGeom prst="homePlate">
            <a:avLst>
              <a:gd name="adj" fmla="val 0"/>
            </a:avLst>
          </a:prstGeom>
          <a:blipFill>
            <a:blip r:embed="rId3"/>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9796FCE6-B974-4772-BEEC-6717CCF99D83}"/>
              </a:ext>
            </a:extLst>
          </p:cNvPr>
          <p:cNvSpPr>
            <a:spLocks noGrp="1"/>
          </p:cNvSpPr>
          <p:nvPr>
            <p:ph type="title"/>
          </p:nvPr>
        </p:nvSpPr>
        <p:spPr>
          <a:xfrm>
            <a:off x="1584513" y="655685"/>
            <a:ext cx="9117106" cy="1794965"/>
          </a:xfrm>
          <a:noFill/>
          <a:ln>
            <a:solidFill>
              <a:schemeClr val="accent2"/>
            </a:solidFill>
          </a:ln>
        </p:spPr>
        <p:txBody>
          <a:bodyPr>
            <a:normAutofit fontScale="90000"/>
          </a:bodyPr>
          <a:lstStyle/>
          <a:p>
            <a:r>
              <a:rPr lang="en-US" cap="none" dirty="0">
                <a:solidFill>
                  <a:schemeClr val="bg1"/>
                </a:solidFill>
                <a:latin typeface="Calibri" panose="020F0502020204030204" pitchFamily="34" charset="0"/>
                <a:cs typeface="Calibri" panose="020F0502020204030204" pitchFamily="34" charset="0"/>
              </a:rPr>
              <a:t>M</a:t>
            </a:r>
            <a:r>
              <a:rPr lang="en-US" cap="none" dirty="0" smtClean="0">
                <a:solidFill>
                  <a:schemeClr val="bg1"/>
                </a:solidFill>
                <a:latin typeface="Calibri" panose="020F0502020204030204" pitchFamily="34" charset="0"/>
                <a:cs typeface="Calibri" panose="020F0502020204030204" pitchFamily="34" charset="0"/>
              </a:rPr>
              <a:t>any years before </a:t>
            </a:r>
            <a:r>
              <a:rPr lang="en-US" cap="none" dirty="0">
                <a:solidFill>
                  <a:schemeClr val="bg1"/>
                </a:solidFill>
                <a:latin typeface="Calibri" panose="020F0502020204030204" pitchFamily="34" charset="0"/>
                <a:cs typeface="Calibri" panose="020F0502020204030204" pitchFamily="34" charset="0"/>
              </a:rPr>
              <a:t>E</a:t>
            </a:r>
            <a:r>
              <a:rPr lang="en-US" cap="none" dirty="0" smtClean="0">
                <a:solidFill>
                  <a:schemeClr val="bg1"/>
                </a:solidFill>
                <a:latin typeface="Calibri" panose="020F0502020204030204" pitchFamily="34" charset="0"/>
                <a:cs typeface="Calibri" panose="020F0502020204030204" pitchFamily="34" charset="0"/>
              </a:rPr>
              <a:t>uropean explorers sailed across the Atlantic Ocean, the Indigenous Peoples of </a:t>
            </a:r>
            <a:r>
              <a:rPr lang="en-US" cap="none" dirty="0">
                <a:solidFill>
                  <a:schemeClr val="bg1"/>
                </a:solidFill>
                <a:latin typeface="Calibri" panose="020F0502020204030204" pitchFamily="34" charset="0"/>
                <a:cs typeface="Calibri" panose="020F0502020204030204" pitchFamily="34" charset="0"/>
              </a:rPr>
              <a:t>O</a:t>
            </a:r>
            <a:r>
              <a:rPr lang="en-US" cap="none" dirty="0" smtClean="0">
                <a:solidFill>
                  <a:schemeClr val="bg1"/>
                </a:solidFill>
                <a:latin typeface="Calibri" panose="020F0502020204030204" pitchFamily="34" charset="0"/>
                <a:cs typeface="Calibri" panose="020F0502020204030204" pitchFamily="34" charset="0"/>
              </a:rPr>
              <a:t>ceania journeyed</a:t>
            </a:r>
            <a:r>
              <a:rPr lang="en" cap="none" dirty="0" smtClean="0">
                <a:solidFill>
                  <a:schemeClr val="bg1"/>
                </a:solidFill>
                <a:latin typeface="Calibri" panose="020F0502020204030204" pitchFamily="34" charset="0"/>
                <a:cs typeface="Calibri" panose="020F0502020204030204" pitchFamily="34" charset="0"/>
              </a:rPr>
              <a:t> in double</a:t>
            </a:r>
            <a:r>
              <a:rPr lang="en-US" cap="none" smtClean="0">
                <a:solidFill>
                  <a:schemeClr val="bg1"/>
                </a:solidFill>
                <a:latin typeface="Calibri" panose="020F0502020204030204" pitchFamily="34" charset="0"/>
                <a:cs typeface="Calibri" panose="020F0502020204030204" pitchFamily="34" charset="0"/>
              </a:rPr>
              <a:t>-</a:t>
            </a:r>
            <a:r>
              <a:rPr lang="en" cap="none" smtClean="0">
                <a:solidFill>
                  <a:schemeClr val="bg1"/>
                </a:solidFill>
                <a:latin typeface="Calibri" panose="020F0502020204030204" pitchFamily="34" charset="0"/>
                <a:cs typeface="Calibri" panose="020F0502020204030204" pitchFamily="34" charset="0"/>
              </a:rPr>
              <a:t>hulled</a:t>
            </a:r>
            <a:r>
              <a:rPr lang="en-US" cap="none" dirty="0" smtClean="0">
                <a:solidFill>
                  <a:schemeClr val="bg1"/>
                </a:solidFill>
                <a:latin typeface="Calibri" panose="020F0502020204030204" pitchFamily="34" charset="0"/>
                <a:cs typeface="Calibri" panose="020F0502020204030204" pitchFamily="34" charset="0"/>
              </a:rPr>
              <a:t> </a:t>
            </a:r>
            <a:r>
              <a:rPr lang="en" cap="none" dirty="0" smtClean="0">
                <a:solidFill>
                  <a:schemeClr val="bg1"/>
                </a:solidFill>
                <a:latin typeface="Calibri" panose="020F0502020204030204" pitchFamily="34" charset="0"/>
                <a:cs typeface="Calibri" panose="020F0502020204030204" pitchFamily="34" charset="0"/>
              </a:rPr>
              <a:t>canoes on the </a:t>
            </a:r>
            <a:r>
              <a:rPr lang="en-US" cap="none" dirty="0">
                <a:solidFill>
                  <a:schemeClr val="bg1"/>
                </a:solidFill>
                <a:latin typeface="Calibri" panose="020F0502020204030204" pitchFamily="34" charset="0"/>
                <a:cs typeface="Calibri" panose="020F0502020204030204" pitchFamily="34" charset="0"/>
              </a:rPr>
              <a:t>P</a:t>
            </a:r>
            <a:r>
              <a:rPr lang="en-US" cap="none" dirty="0" smtClean="0">
                <a:solidFill>
                  <a:schemeClr val="bg1"/>
                </a:solidFill>
                <a:latin typeface="Calibri" panose="020F0502020204030204" pitchFamily="34" charset="0"/>
                <a:cs typeface="Calibri" panose="020F0502020204030204" pitchFamily="34" charset="0"/>
              </a:rPr>
              <a:t>acific</a:t>
            </a:r>
            <a:r>
              <a:rPr lang="en" cap="none" dirty="0" smtClean="0">
                <a:solidFill>
                  <a:schemeClr val="bg1"/>
                </a:solidFill>
                <a:latin typeface="Calibri" panose="020F0502020204030204" pitchFamily="34" charset="0"/>
                <a:cs typeface="Calibri" panose="020F0502020204030204" pitchFamily="34" charset="0"/>
              </a:rPr>
              <a:t> </a:t>
            </a:r>
            <a:r>
              <a:rPr lang="en-US" cap="none" dirty="0" smtClean="0">
                <a:solidFill>
                  <a:schemeClr val="bg1"/>
                </a:solidFill>
                <a:latin typeface="Calibri" panose="020F0502020204030204" pitchFamily="34" charset="0"/>
                <a:cs typeface="Calibri" panose="020F0502020204030204" pitchFamily="34" charset="0"/>
              </a:rPr>
              <a:t>O</a:t>
            </a:r>
            <a:r>
              <a:rPr lang="en" cap="none" dirty="0" smtClean="0">
                <a:solidFill>
                  <a:schemeClr val="bg1"/>
                </a:solidFill>
                <a:latin typeface="Calibri" panose="020F0502020204030204" pitchFamily="34" charset="0"/>
                <a:cs typeface="Calibri" panose="020F0502020204030204" pitchFamily="34" charset="0"/>
              </a:rPr>
              <a:t>cean, crossing far greater distances, in far smaller craft.</a:t>
            </a:r>
            <a:endParaRPr lang="en-US" cap="none" dirty="0">
              <a:solidFill>
                <a:schemeClr val="bg1"/>
              </a:solidFill>
              <a:latin typeface="Calibri" panose="020F0502020204030204" pitchFamily="34" charset="0"/>
              <a:cs typeface="Calibri" panose="020F0502020204030204" pitchFamily="34" charset="0"/>
            </a:endParaRPr>
          </a:p>
        </p:txBody>
      </p:sp>
      <p:pic>
        <p:nvPicPr>
          <p:cNvPr id="5" name="Google Shape;73;p16">
            <a:extLst>
              <a:ext uri="{FF2B5EF4-FFF2-40B4-BE49-F238E27FC236}">
                <a16:creationId xmlns:a16="http://schemas.microsoft.com/office/drawing/2014/main" xmlns="" id="{756519DF-02C0-41D7-B8BF-8F3F949ED3BF}"/>
              </a:ext>
            </a:extLst>
          </p:cNvPr>
          <p:cNvPicPr preferRelativeResize="0">
            <a:picLocks/>
          </p:cNvPicPr>
          <p:nvPr/>
        </p:nvPicPr>
        <p:blipFill>
          <a:blip r:embed="rId4">
            <a:alphaModFix/>
          </a:blip>
          <a:stretch>
            <a:fillRect/>
          </a:stretch>
        </p:blipFill>
        <p:spPr>
          <a:xfrm>
            <a:off x="606732" y="2777649"/>
            <a:ext cx="5260258" cy="3994953"/>
          </a:xfrm>
          <a:prstGeom prst="rect">
            <a:avLst/>
          </a:prstGeom>
          <a:noFill/>
          <a:ln>
            <a:solidFill>
              <a:schemeClr val="tx1"/>
            </a:solidFill>
          </a:ln>
        </p:spPr>
      </p:pic>
      <p:pic>
        <p:nvPicPr>
          <p:cNvPr id="6" name="Google Shape;74;p16">
            <a:extLst>
              <a:ext uri="{FF2B5EF4-FFF2-40B4-BE49-F238E27FC236}">
                <a16:creationId xmlns:a16="http://schemas.microsoft.com/office/drawing/2014/main" xmlns="" id="{DDC493FE-2CBC-4078-B5CE-94C2CE67B9E9}"/>
              </a:ext>
            </a:extLst>
          </p:cNvPr>
          <p:cNvPicPr preferRelativeResize="0"/>
          <p:nvPr/>
        </p:nvPicPr>
        <p:blipFill rotWithShape="1">
          <a:blip r:embed="rId5">
            <a:alphaModFix/>
          </a:blip>
          <a:srcRect b="3365"/>
          <a:stretch/>
        </p:blipFill>
        <p:spPr>
          <a:xfrm>
            <a:off x="6143066" y="2777649"/>
            <a:ext cx="5391356" cy="3997196"/>
          </a:xfrm>
          <a:prstGeom prst="rect">
            <a:avLst/>
          </a:prstGeom>
          <a:noFill/>
          <a:ln w="12700">
            <a:solidFill>
              <a:schemeClr val="tx2"/>
            </a:solidFill>
          </a:ln>
        </p:spPr>
      </p:pic>
      <p:sp>
        <p:nvSpPr>
          <p:cNvPr id="8" name="Rectangle 7">
            <a:extLst>
              <a:ext uri="{FF2B5EF4-FFF2-40B4-BE49-F238E27FC236}">
                <a16:creationId xmlns:a16="http://schemas.microsoft.com/office/drawing/2014/main" xmlns="" id="{498D09CD-B7E3-4B73-9846-6085DCFD3176}"/>
              </a:ext>
            </a:extLst>
          </p:cNvPr>
          <p:cNvSpPr/>
          <p:nvPr/>
        </p:nvSpPr>
        <p:spPr>
          <a:xfrm>
            <a:off x="1483660" y="569868"/>
            <a:ext cx="9318812" cy="19666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Pentagon 9">
            <a:extLst>
              <a:ext uri="{FF2B5EF4-FFF2-40B4-BE49-F238E27FC236}">
                <a16:creationId xmlns:a16="http://schemas.microsoft.com/office/drawing/2014/main" xmlns="" id="{8AF23B46-5131-0342-B282-915A182E03BB}"/>
              </a:ext>
            </a:extLst>
          </p:cNvPr>
          <p:cNvSpPr/>
          <p:nvPr/>
        </p:nvSpPr>
        <p:spPr>
          <a:xfrm>
            <a:off x="101302" y="101481"/>
            <a:ext cx="1300480" cy="364847"/>
          </a:xfrm>
          <a:prstGeom prst="homePlate">
            <a:avLst>
              <a:gd name="adj" fmla="val 48525"/>
            </a:avLst>
          </a:prstGeom>
          <a:solidFill>
            <a:schemeClr val="tx1">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err="1"/>
              <a:t>peaceliteracy.org</a:t>
            </a:r>
            <a:endParaRPr lang="en-US" sz="1100" dirty="0"/>
          </a:p>
        </p:txBody>
      </p:sp>
      <p:sp>
        <p:nvSpPr>
          <p:cNvPr id="13" name="Arrow: Chevron 10">
            <a:extLst>
              <a:ext uri="{FF2B5EF4-FFF2-40B4-BE49-F238E27FC236}">
                <a16:creationId xmlns:a16="http://schemas.microsoft.com/office/drawing/2014/main" xmlns="" id="{D0E5C244-EA8E-B240-AF9D-E68616C53C9E}"/>
              </a:ext>
            </a:extLst>
          </p:cNvPr>
          <p:cNvSpPr/>
          <p:nvPr/>
        </p:nvSpPr>
        <p:spPr>
          <a:xfrm>
            <a:off x="1178860" y="108420"/>
            <a:ext cx="609600" cy="364848"/>
          </a:xfrm>
          <a:prstGeom prst="chevron">
            <a:avLst>
              <a:gd name="adj" fmla="val 48654"/>
            </a:avLst>
          </a:prstGeom>
          <a:solidFill>
            <a:srgbClr val="3C87A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46503759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10C5C88-0935-421B-B7AF-A10D1E0F5759}"/>
              </a:ext>
            </a:extLst>
          </p:cNvPr>
          <p:cNvPicPr>
            <a:picLocks noChangeAspect="1"/>
          </p:cNvPicPr>
          <p:nvPr/>
        </p:nvPicPr>
        <p:blipFill>
          <a:blip r:embed="rId5"/>
          <a:stretch>
            <a:fillRect/>
          </a:stretch>
        </p:blipFill>
        <p:spPr>
          <a:xfrm>
            <a:off x="688258" y="682881"/>
            <a:ext cx="10815484" cy="5492238"/>
          </a:xfrm>
          <a:prstGeom prst="rect">
            <a:avLst/>
          </a:prstGeom>
          <a:ln w="38100">
            <a:solidFill>
              <a:schemeClr val="bg1"/>
            </a:solidFill>
          </a:ln>
        </p:spPr>
      </p:pic>
      <p:pic>
        <p:nvPicPr>
          <p:cNvPr id="2" name="Recording (9)">
            <a:hlinkClick r:id="" action="ppaction://media"/>
            <a:extLst>
              <a:ext uri="{FF2B5EF4-FFF2-40B4-BE49-F238E27FC236}">
                <a16:creationId xmlns:a16="http://schemas.microsoft.com/office/drawing/2014/main" xmlns="" id="{A897E194-920C-47BF-8070-E16AAFCAC8F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sp>
        <p:nvSpPr>
          <p:cNvPr id="8" name="Arrow: Pentagon 9">
            <a:extLst>
              <a:ext uri="{FF2B5EF4-FFF2-40B4-BE49-F238E27FC236}">
                <a16:creationId xmlns:a16="http://schemas.microsoft.com/office/drawing/2014/main" xmlns="" id="{DA9FED11-8CA3-3B48-8013-54C54525C848}"/>
              </a:ext>
            </a:extLst>
          </p:cNvPr>
          <p:cNvSpPr/>
          <p:nvPr/>
        </p:nvSpPr>
        <p:spPr>
          <a:xfrm>
            <a:off x="123750" y="118533"/>
            <a:ext cx="1300480" cy="364847"/>
          </a:xfrm>
          <a:prstGeom prst="homePlate">
            <a:avLst>
              <a:gd name="adj" fmla="val 48525"/>
            </a:avLst>
          </a:prstGeom>
          <a:solidFill>
            <a:schemeClr val="tx1">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err="1"/>
              <a:t>peaceliteracy.org</a:t>
            </a:r>
            <a:endParaRPr lang="en-US" sz="1100" dirty="0"/>
          </a:p>
        </p:txBody>
      </p:sp>
      <p:sp>
        <p:nvSpPr>
          <p:cNvPr id="9" name="Arrow: Chevron 10">
            <a:extLst>
              <a:ext uri="{FF2B5EF4-FFF2-40B4-BE49-F238E27FC236}">
                <a16:creationId xmlns:a16="http://schemas.microsoft.com/office/drawing/2014/main" xmlns="" id="{B5040DD1-51AF-5E41-8DA3-FD1392FB6F0D}"/>
              </a:ext>
            </a:extLst>
          </p:cNvPr>
          <p:cNvSpPr/>
          <p:nvPr/>
        </p:nvSpPr>
        <p:spPr>
          <a:xfrm>
            <a:off x="1312470" y="118533"/>
            <a:ext cx="609600" cy="364848"/>
          </a:xfrm>
          <a:prstGeom prst="chevron">
            <a:avLst>
              <a:gd name="adj" fmla="val 48654"/>
            </a:avLst>
          </a:prstGeom>
          <a:solidFill>
            <a:srgbClr val="3C87A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6937729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9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6E962017-5F1F-4D0C-8300-21B00C5B1FEC}"/>
              </a:ext>
            </a:extLst>
          </p:cNvPr>
          <p:cNvSpPr txBox="1">
            <a:spLocks/>
          </p:cNvSpPr>
          <p:nvPr/>
        </p:nvSpPr>
        <p:spPr>
          <a:xfrm>
            <a:off x="3866083" y="706076"/>
            <a:ext cx="4564708" cy="597235"/>
          </a:xfrm>
          <a:prstGeom prst="rect">
            <a:avLst/>
          </a:prstGeom>
          <a:solidFill>
            <a:schemeClr val="bg1"/>
          </a:solidFill>
          <a:ln>
            <a:solidFill>
              <a:schemeClr val="bg1"/>
            </a:solidFill>
          </a:ln>
        </p:spPr>
        <p:txBody>
          <a:bodyPr>
            <a:normAutofit fontScale="97500" lnSpcReduction="10000"/>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1100" dirty="0">
                <a:solidFill>
                  <a:schemeClr val="tx1"/>
                </a:solidFill>
                <a:latin typeface="Calibri" panose="020F0502020204030204" pitchFamily="34" charset="0"/>
                <a:cs typeface="Calibri" panose="020F0502020204030204" pitchFamily="34" charset="0"/>
              </a:rPr>
              <a:t/>
            </a:r>
            <a:br>
              <a:rPr lang="en-US" sz="1100" dirty="0">
                <a:solidFill>
                  <a:schemeClr val="tx1"/>
                </a:solidFill>
                <a:latin typeface="Calibri" panose="020F0502020204030204" pitchFamily="34" charset="0"/>
                <a:cs typeface="Calibri" panose="020F0502020204030204" pitchFamily="34" charset="0"/>
              </a:rPr>
            </a:br>
            <a:r>
              <a:rPr lang="en-US" dirty="0">
                <a:solidFill>
                  <a:schemeClr val="tx1"/>
                </a:solidFill>
                <a:latin typeface="Calibri" panose="020F0502020204030204" pitchFamily="34" charset="0"/>
                <a:cs typeface="Calibri" panose="020F0502020204030204" pitchFamily="34" charset="0"/>
              </a:rPr>
              <a:t>The Guiding North Star</a:t>
            </a:r>
          </a:p>
        </p:txBody>
      </p:sp>
      <p:sp>
        <p:nvSpPr>
          <p:cNvPr id="4" name="Rectangle 3">
            <a:extLst>
              <a:ext uri="{FF2B5EF4-FFF2-40B4-BE49-F238E27FC236}">
                <a16:creationId xmlns:a16="http://schemas.microsoft.com/office/drawing/2014/main" xmlns="" id="{D5BDB6D4-1180-440A-B0FF-A411C0E529BD}"/>
              </a:ext>
            </a:extLst>
          </p:cNvPr>
          <p:cNvSpPr/>
          <p:nvPr/>
        </p:nvSpPr>
        <p:spPr>
          <a:xfrm>
            <a:off x="3738282" y="625803"/>
            <a:ext cx="4860172" cy="772691"/>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oogle Shape;86;p18" descr="How to find the North Star (Polaris, Polestar, or Lodestar)? &#10;Ursa Major and Ursa Minor (asterism the Big Dipper, the Little Dipper). Infographics.&#10;Find North with the Stars - Polaris &amp; Ursa Major.&#10;Read more at: http://survivaltopics.com/how-to-find-the-north-star&#10;Music: Lights Out Asia «Running Naked Through Underground Cities».&#10;&#10;My portfolio: https://www.behance.net/Greencabine" title="How to find the North Star? Ursa Major and Ursa Minor. Infographics.">
            <a:hlinkClick r:id="rId2"/>
            <a:extLst>
              <a:ext uri="{FF2B5EF4-FFF2-40B4-BE49-F238E27FC236}">
                <a16:creationId xmlns:a16="http://schemas.microsoft.com/office/drawing/2014/main" xmlns="" id="{55D9A7BB-5D1B-43DB-A3B6-E70C108D2EA2}"/>
              </a:ext>
            </a:extLst>
          </p:cNvPr>
          <p:cNvPicPr preferRelativeResize="0"/>
          <p:nvPr/>
        </p:nvPicPr>
        <p:blipFill>
          <a:blip r:embed="rId3">
            <a:alphaModFix/>
          </a:blip>
          <a:stretch>
            <a:fillRect/>
          </a:stretch>
        </p:blipFill>
        <p:spPr>
          <a:xfrm>
            <a:off x="1560224" y="1552343"/>
            <a:ext cx="9071550" cy="5143500"/>
          </a:xfrm>
          <a:prstGeom prst="rect">
            <a:avLst/>
          </a:prstGeom>
          <a:noFill/>
          <a:ln w="38100">
            <a:solidFill>
              <a:schemeClr val="bg1"/>
            </a:solidFill>
          </a:ln>
        </p:spPr>
      </p:pic>
      <p:sp>
        <p:nvSpPr>
          <p:cNvPr id="12" name="Arrow: Pentagon 9">
            <a:extLst>
              <a:ext uri="{FF2B5EF4-FFF2-40B4-BE49-F238E27FC236}">
                <a16:creationId xmlns:a16="http://schemas.microsoft.com/office/drawing/2014/main" xmlns="" id="{38A83ED5-04DB-B347-B362-679E28D591BB}"/>
              </a:ext>
            </a:extLst>
          </p:cNvPr>
          <p:cNvSpPr/>
          <p:nvPr/>
        </p:nvSpPr>
        <p:spPr>
          <a:xfrm>
            <a:off x="123750" y="118533"/>
            <a:ext cx="1300480" cy="364847"/>
          </a:xfrm>
          <a:prstGeom prst="homePlate">
            <a:avLst>
              <a:gd name="adj" fmla="val 48525"/>
            </a:avLst>
          </a:prstGeom>
          <a:solidFill>
            <a:schemeClr val="tx1">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err="1"/>
              <a:t>peaceliteracy.org</a:t>
            </a:r>
            <a:endParaRPr lang="en-US" sz="1100" dirty="0"/>
          </a:p>
        </p:txBody>
      </p:sp>
      <p:sp>
        <p:nvSpPr>
          <p:cNvPr id="13" name="Arrow: Chevron 10">
            <a:extLst>
              <a:ext uri="{FF2B5EF4-FFF2-40B4-BE49-F238E27FC236}">
                <a16:creationId xmlns:a16="http://schemas.microsoft.com/office/drawing/2014/main" xmlns="" id="{1EEB3A66-D19F-784A-A0A7-9B6A9AFC7F18}"/>
              </a:ext>
            </a:extLst>
          </p:cNvPr>
          <p:cNvSpPr/>
          <p:nvPr/>
        </p:nvSpPr>
        <p:spPr>
          <a:xfrm>
            <a:off x="1312470" y="118533"/>
            <a:ext cx="609600" cy="364848"/>
          </a:xfrm>
          <a:prstGeom prst="chevron">
            <a:avLst>
              <a:gd name="adj" fmla="val 48654"/>
            </a:avLst>
          </a:prstGeom>
          <a:solidFill>
            <a:srgbClr val="3C87A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Rectangle 1">
            <a:extLst>
              <a:ext uri="{FF2B5EF4-FFF2-40B4-BE49-F238E27FC236}">
                <a16:creationId xmlns:a16="http://schemas.microsoft.com/office/drawing/2014/main" xmlns="" id="{EB7369A9-BB46-8846-8E9C-211D0EC13116}"/>
              </a:ext>
            </a:extLst>
          </p:cNvPr>
          <p:cNvSpPr/>
          <p:nvPr/>
        </p:nvSpPr>
        <p:spPr>
          <a:xfrm>
            <a:off x="1922070" y="97586"/>
            <a:ext cx="5014578" cy="369332"/>
          </a:xfrm>
          <a:prstGeom prst="rect">
            <a:avLst/>
          </a:prstGeom>
        </p:spPr>
        <p:txBody>
          <a:bodyPr wrap="none">
            <a:spAutoFit/>
          </a:bodyPr>
          <a:lstStyle/>
          <a:p>
            <a:r>
              <a:rPr lang="en-US" dirty="0">
                <a:solidFill>
                  <a:schemeClr val="bg1"/>
                </a:solidFill>
                <a:latin typeface="-webkit-standard"/>
                <a:hlinkClick r:id="rId4">
                  <a:extLst>
                    <a:ext uri="{A12FA001-AC4F-418D-AE19-62706E023703}">
                      <ahyp:hlinkClr xmlns:ahyp="http://schemas.microsoft.com/office/drawing/2018/hyperlinkcolor" xmlns="" val="tx"/>
                    </a:ext>
                  </a:extLst>
                </a:hlinkClick>
              </a:rPr>
              <a:t>https://www.youtube.com/watch?v=YyUZpmVidCQ</a:t>
            </a:r>
            <a:endParaRPr lang="en-US" dirty="0">
              <a:solidFill>
                <a:schemeClr val="bg1"/>
              </a:solidFill>
            </a:endParaRPr>
          </a:p>
        </p:txBody>
      </p:sp>
    </p:spTree>
    <p:extLst>
      <p:ext uri="{BB962C8B-B14F-4D97-AF65-F5344CB8AC3E}">
        <p14:creationId xmlns:p14="http://schemas.microsoft.com/office/powerpoint/2010/main" val="258710057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497B962-E01A-4D23-805B-8D3ED5B29B72}"/>
              </a:ext>
            </a:extLst>
          </p:cNvPr>
          <p:cNvPicPr>
            <a:picLocks noChangeAspect="1"/>
          </p:cNvPicPr>
          <p:nvPr/>
        </p:nvPicPr>
        <p:blipFill>
          <a:blip r:embed="rId5"/>
          <a:stretch>
            <a:fillRect/>
          </a:stretch>
        </p:blipFill>
        <p:spPr>
          <a:xfrm>
            <a:off x="625008" y="565278"/>
            <a:ext cx="10941983" cy="5727444"/>
          </a:xfrm>
          <a:prstGeom prst="rect">
            <a:avLst/>
          </a:prstGeom>
          <a:ln w="38100">
            <a:solidFill>
              <a:schemeClr val="bg1"/>
            </a:solidFill>
          </a:ln>
        </p:spPr>
      </p:pic>
      <p:pic>
        <p:nvPicPr>
          <p:cNvPr id="2" name="Recording (11)">
            <a:hlinkClick r:id="" action="ppaction://media"/>
            <a:extLst>
              <a:ext uri="{FF2B5EF4-FFF2-40B4-BE49-F238E27FC236}">
                <a16:creationId xmlns:a16="http://schemas.microsoft.com/office/drawing/2014/main" xmlns="" id="{CA153B89-3E78-445D-B984-EFB2A2135889}"/>
              </a:ext>
            </a:extLst>
          </p:cNvPr>
          <p:cNvPicPr>
            <a:picLocks noChangeAspect="1"/>
          </p:cNvPicPr>
          <p:nvPr>
            <a:audioFile r:link="rId1"/>
            <p:extLst>
              <p:ext uri="{DAA4B4D4-6D71-4841-9C94-3DE7FCFB9230}">
                <p14:media xmlns:p14="http://schemas.microsoft.com/office/powerpoint/2010/main" r:embed="rId2">
                  <p14:trim end="3833.2291"/>
                </p14:media>
              </p:ext>
            </p:extLst>
          </p:nvPr>
        </p:nvPicPr>
        <p:blipFill>
          <a:blip r:embed="rId6"/>
          <a:stretch>
            <a:fillRect/>
          </a:stretch>
        </p:blipFill>
        <p:spPr>
          <a:xfrm>
            <a:off x="5851525" y="3184525"/>
            <a:ext cx="487363" cy="487363"/>
          </a:xfrm>
          <a:prstGeom prst="rect">
            <a:avLst/>
          </a:prstGeom>
        </p:spPr>
      </p:pic>
      <p:sp>
        <p:nvSpPr>
          <p:cNvPr id="9" name="Arrow: Pentagon 9">
            <a:extLst>
              <a:ext uri="{FF2B5EF4-FFF2-40B4-BE49-F238E27FC236}">
                <a16:creationId xmlns:a16="http://schemas.microsoft.com/office/drawing/2014/main" xmlns="" id="{0779A875-DA57-E345-9FE0-75445FE94794}"/>
              </a:ext>
            </a:extLst>
          </p:cNvPr>
          <p:cNvSpPr/>
          <p:nvPr/>
        </p:nvSpPr>
        <p:spPr>
          <a:xfrm>
            <a:off x="96982" y="96982"/>
            <a:ext cx="1300480" cy="364847"/>
          </a:xfrm>
          <a:prstGeom prst="homePlate">
            <a:avLst>
              <a:gd name="adj" fmla="val 48525"/>
            </a:avLst>
          </a:prstGeom>
          <a:solidFill>
            <a:schemeClr val="tx1">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err="1"/>
              <a:t>peaceliteracy.org</a:t>
            </a:r>
            <a:endParaRPr lang="en-US" sz="1100" dirty="0"/>
          </a:p>
        </p:txBody>
      </p:sp>
      <p:sp>
        <p:nvSpPr>
          <p:cNvPr id="10" name="Arrow: Chevron 10">
            <a:extLst>
              <a:ext uri="{FF2B5EF4-FFF2-40B4-BE49-F238E27FC236}">
                <a16:creationId xmlns:a16="http://schemas.microsoft.com/office/drawing/2014/main" xmlns="" id="{7ACBDF75-EF50-384D-9298-B85452F2386F}"/>
              </a:ext>
            </a:extLst>
          </p:cNvPr>
          <p:cNvSpPr/>
          <p:nvPr/>
        </p:nvSpPr>
        <p:spPr>
          <a:xfrm>
            <a:off x="1285702" y="96982"/>
            <a:ext cx="609600" cy="364848"/>
          </a:xfrm>
          <a:prstGeom prst="chevron">
            <a:avLst>
              <a:gd name="adj" fmla="val 48654"/>
            </a:avLst>
          </a:prstGeom>
          <a:solidFill>
            <a:srgbClr val="3C87A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9616793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5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remove"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E3F31BDA-3378-4F73-910E-8B930EF10916}"/>
              </a:ext>
            </a:extLst>
          </p:cNvPr>
          <p:cNvSpPr>
            <a:spLocks noGrp="1"/>
          </p:cNvSpPr>
          <p:nvPr>
            <p:ph type="body" sz="half" idx="2"/>
          </p:nvPr>
        </p:nvSpPr>
        <p:spPr>
          <a:xfrm>
            <a:off x="169333" y="646470"/>
            <a:ext cx="5740400" cy="5565060"/>
          </a:xfrm>
          <a:noFill/>
          <a:ln w="38100">
            <a:solidFill>
              <a:schemeClr val="tx1"/>
            </a:solidFill>
          </a:ln>
        </p:spPr>
        <p:txBody>
          <a:bodyPr>
            <a:normAutofit fontScale="55000" lnSpcReduction="20000"/>
          </a:bodyPr>
          <a:lstStyle/>
          <a:p>
            <a:endParaRPr lang="en-US" sz="2200" dirty="0">
              <a:solidFill>
                <a:schemeClr val="tx1"/>
              </a:solidFill>
              <a:latin typeface="Calibri"/>
              <a:cs typeface="Calibri"/>
            </a:endParaRPr>
          </a:p>
          <a:p>
            <a:endParaRPr lang="en-US" sz="1800" dirty="0">
              <a:solidFill>
                <a:schemeClr val="tx1"/>
              </a:solidFill>
              <a:latin typeface="Calibri"/>
              <a:cs typeface="Calibri"/>
            </a:endParaRPr>
          </a:p>
          <a:p>
            <a:r>
              <a:rPr lang="en-US" sz="4400" dirty="0">
                <a:solidFill>
                  <a:schemeClr val="tx1"/>
                </a:solidFill>
                <a:latin typeface="Calibri"/>
                <a:cs typeface="Calibri"/>
              </a:rPr>
              <a:t>Our society is changing. We have never before had the kinds of technologies that humanity is now inventing and beginning to use in everyday life. </a:t>
            </a:r>
          </a:p>
          <a:p>
            <a:r>
              <a:rPr lang="en-US" sz="4400" dirty="0">
                <a:solidFill>
                  <a:schemeClr val="tx1"/>
                </a:solidFill>
                <a:latin typeface="Calibri"/>
                <a:cs typeface="Calibri"/>
              </a:rPr>
              <a:t> </a:t>
            </a:r>
          </a:p>
          <a:p>
            <a:r>
              <a:rPr lang="en-US" sz="4400" dirty="0">
                <a:solidFill>
                  <a:srgbClr val="000000"/>
                </a:solidFill>
                <a:latin typeface="Calibri"/>
                <a:cs typeface="Calibri"/>
              </a:rPr>
              <a:t>These new technologies are uncharted waters that no human being before has ever had to navigate. We can and must prepare ourselves to navigate well.</a:t>
            </a:r>
          </a:p>
          <a:p>
            <a:endParaRPr lang="en-US" sz="4400" dirty="0">
              <a:solidFill>
                <a:srgbClr val="000000"/>
              </a:solidFill>
              <a:latin typeface="Calibri"/>
              <a:cs typeface="Calibri"/>
            </a:endParaRPr>
          </a:p>
          <a:p>
            <a:r>
              <a:rPr lang="en-US" sz="4400" dirty="0">
                <a:solidFill>
                  <a:srgbClr val="000000"/>
                </a:solidFill>
                <a:latin typeface="Calibri"/>
                <a:cs typeface="Calibri"/>
              </a:rPr>
              <a:t>Navigating well allows us to keep moving toward more fulfillment in our lives, greater competency in our humanity, and a more peaceful and just world.</a:t>
            </a:r>
          </a:p>
          <a:p>
            <a:pPr>
              <a:lnSpc>
                <a:spcPct val="150000"/>
              </a:lnSpc>
            </a:pPr>
            <a:endParaRPr lang="en-US" sz="1800" dirty="0">
              <a:solidFill>
                <a:schemeClr val="tx2">
                  <a:lumMod val="50000"/>
                </a:schemeClr>
              </a:solidFill>
              <a:latin typeface="Calibri" panose="020F0502020204030204" pitchFamily="34" charset="0"/>
              <a:cs typeface="Calibri" panose="020F0502020204030204" pitchFamily="34" charset="0"/>
            </a:endParaRPr>
          </a:p>
        </p:txBody>
      </p:sp>
      <p:pic>
        <p:nvPicPr>
          <p:cNvPr id="5" name="Google Shape;98;p20">
            <a:extLst>
              <a:ext uri="{FF2B5EF4-FFF2-40B4-BE49-F238E27FC236}">
                <a16:creationId xmlns:a16="http://schemas.microsoft.com/office/drawing/2014/main" xmlns="" id="{AFE9FE72-F9FF-4114-B8D5-618B3BFFC04E}"/>
              </a:ext>
            </a:extLst>
          </p:cNvPr>
          <p:cNvPicPr preferRelativeResize="0"/>
          <p:nvPr/>
        </p:nvPicPr>
        <p:blipFill>
          <a:blip r:embed="rId3">
            <a:alphaModFix/>
          </a:blip>
          <a:stretch>
            <a:fillRect/>
          </a:stretch>
        </p:blipFill>
        <p:spPr>
          <a:xfrm>
            <a:off x="6096001" y="0"/>
            <a:ext cx="6096000" cy="6858000"/>
          </a:xfrm>
          <a:prstGeom prst="rect">
            <a:avLst/>
          </a:prstGeom>
          <a:noFill/>
          <a:ln>
            <a:noFill/>
          </a:ln>
        </p:spPr>
      </p:pic>
      <p:sp>
        <p:nvSpPr>
          <p:cNvPr id="11" name="Arrow: Pentagon 9">
            <a:extLst>
              <a:ext uri="{FF2B5EF4-FFF2-40B4-BE49-F238E27FC236}">
                <a16:creationId xmlns:a16="http://schemas.microsoft.com/office/drawing/2014/main" xmlns="" id="{6B56936A-D6BE-914C-BF07-BB37F0E1D09E}"/>
              </a:ext>
            </a:extLst>
          </p:cNvPr>
          <p:cNvSpPr/>
          <p:nvPr/>
        </p:nvSpPr>
        <p:spPr>
          <a:xfrm>
            <a:off x="123750" y="118533"/>
            <a:ext cx="1300480" cy="364847"/>
          </a:xfrm>
          <a:prstGeom prst="homePlate">
            <a:avLst>
              <a:gd name="adj" fmla="val 48525"/>
            </a:avLst>
          </a:prstGeom>
          <a:solidFill>
            <a:schemeClr val="tx1">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err="1"/>
              <a:t>peaceliteracy.org</a:t>
            </a:r>
            <a:endParaRPr lang="en-US" sz="1100" dirty="0"/>
          </a:p>
        </p:txBody>
      </p:sp>
      <p:sp>
        <p:nvSpPr>
          <p:cNvPr id="12" name="Arrow: Chevron 10">
            <a:extLst>
              <a:ext uri="{FF2B5EF4-FFF2-40B4-BE49-F238E27FC236}">
                <a16:creationId xmlns:a16="http://schemas.microsoft.com/office/drawing/2014/main" xmlns="" id="{F01B2DF3-5172-3341-B19C-3C7ED8F08602}"/>
              </a:ext>
            </a:extLst>
          </p:cNvPr>
          <p:cNvSpPr/>
          <p:nvPr/>
        </p:nvSpPr>
        <p:spPr>
          <a:xfrm>
            <a:off x="1312470" y="118533"/>
            <a:ext cx="609600" cy="364848"/>
          </a:xfrm>
          <a:prstGeom prst="chevron">
            <a:avLst>
              <a:gd name="adj" fmla="val 48654"/>
            </a:avLst>
          </a:prstGeom>
          <a:solidFill>
            <a:srgbClr val="3C87A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9304704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xmlns=""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1411</TotalTime>
  <Words>741</Words>
  <Application>Microsoft Macintosh PowerPoint</Application>
  <PresentationFormat>Custom</PresentationFormat>
  <Paragraphs>102</Paragraphs>
  <Slides>23</Slides>
  <Notes>22</Notes>
  <HiddenSlides>0</HiddenSlides>
  <MMClips>3</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Parcel</vt:lpstr>
      <vt:lpstr>    Slides To accompany   Peace Literacy Curriculum©️   The Constellation  of Peace    Part 1: The Power of Ideals   available at peaceliteracy.org  Prepared by Paul K. Chappell  and Stephanie Clapes </vt:lpstr>
      <vt:lpstr>Part 1: The Power Of Ideals</vt:lpstr>
      <vt:lpstr>PowerPoint Presentation</vt:lpstr>
      <vt:lpstr>  The indigenous peoples of oceania were some of the first known explorers to navigate across vast ocean distances Using the Stars to chart their course.    </vt:lpstr>
      <vt:lpstr>Many years before European explorers sailed across the Atlantic Ocean, the Indigenous Peoples of Oceania journeyed in double-hulled canoes on the Pacific Ocean, crossing far greater distances, in far smaller craft.</vt:lpstr>
      <vt:lpstr>PowerPoint Presentation</vt:lpstr>
      <vt:lpstr>PowerPoint Presentation</vt:lpstr>
      <vt:lpstr>PowerPoint Presentation</vt:lpstr>
      <vt:lpstr>PowerPoint Presentation</vt:lpstr>
      <vt:lpstr> Ancient Greek Ship from the Odyssey circa 11th Century BCE</vt:lpstr>
      <vt:lpstr> Ancient Phoenician Ship circa 8th Century BCE </vt:lpstr>
      <vt:lpstr>Ancient Egyptian Ship circa 6th Century BCE</vt:lpstr>
      <vt:lpstr>Ancient Ships of first Chinese Emperor Qin Shi Huang circa 3rd Century BCE</vt:lpstr>
      <vt:lpstr>Multiple metaphors show us ideas from different angles.</vt:lpstr>
      <vt:lpstr>into the steel of adult idealism which will never be lost.”  - Albert Schweitzer, Nobel Peace Prize Laureate</vt:lpstr>
      <vt:lpstr> “Steel is an ideal material for bridges. It is an essential part of modern bridges because it is strong, can flex without fracturing, and has a long life, even in the harshest conditions.”  -metallurgist Satyendra Kumar Sarna</vt:lpstr>
      <vt:lpstr> “[Ideals] are your rallying points: to build courage when courage seems to fail; to regain faith when there seems to be little cause for faith; to create hope when hope becomes forlorn . . . these are some of the things they do.  They build your basic character… they make you strong enough to know when you are weak, and brave enough to face yourself when you are afraid . . . they teach you to be proud and unbending in honest failure, but humble and gentle in success; not to substitute words for action; not to seek the path of comfort, but to face the stress and spur of difficulty and challenge;  to learn to stand up in the storm, but to have compassion on those who fall; to master yourself before you seek to master others; to have a heart that is clean, a goal that is high; to learn to laugh, yet never forget how to weep; to reach into the future, yet never neglect the past; to be serious, yet never take yourself too seriously;  to be modest so that you will remember the simplicity of true greatness, the open mind of true wisdom.” </vt:lpstr>
      <vt:lpstr>IF YOU DON’T DEVELOP YOUR IDEALS, THEY DON’T JUST STAY NEUTRAL.    THEY CAN RUST.    THIS RUST CAN TAKE THE FORM OF CYNICISM, DISILLUSIONMENT, AND BITTERNESS. </vt:lpstr>
      <vt:lpstr>How useful would this sword be?</vt:lpstr>
      <vt:lpstr>Would you feel safe with this Armor?</vt:lpstr>
      <vt:lpstr>FORGES USE TIME, FIRE, AND THE RIGHT INGREDIENTS TO TRANSFORM SOFT IRON INTO STAINLESS STEEL. </vt:lpstr>
      <vt:lpstr>In the forge of life we develop the best of our humanity.</vt:lpstr>
      <vt:lpstr>    Peace Literacy Curriculum©️   The Constellation  of Peace    You can find Slides To accompany The Next Section  Part 2: The Stars of Struggle, Training, Truth, and Strategy  at peaceliteracy.org  For more info contact  Paul K. Chappell at pchappell@napf.org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Power Of Ideals</dc:title>
  <dc:creator>Jacklyn Cheely</dc:creator>
  <cp:lastModifiedBy>Paul Chappell</cp:lastModifiedBy>
  <cp:revision>61</cp:revision>
  <dcterms:created xsi:type="dcterms:W3CDTF">2019-06-28T17:06:10Z</dcterms:created>
  <dcterms:modified xsi:type="dcterms:W3CDTF">2020-02-12T02:07:56Z</dcterms:modified>
</cp:coreProperties>
</file>