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saveSubsetFonts="1" autoCompressPictures="0">
  <p:sldMasterIdLst>
    <p:sldMasterId id="2147483648" r:id="rId1"/>
    <p:sldMasterId id="2147483650" r:id="rId2"/>
  </p:sldMasterIdLst>
  <p:notesMasterIdLst>
    <p:notesMasterId r:id="rId21"/>
  </p:notesMasterIdLst>
  <p:handoutMasterIdLst>
    <p:handoutMasterId r:id="rId22"/>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8"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6" roundtripDataSignature="AMtx7mihr91HeHhMp8uj+hIRkg0Yt5HuR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79926" autoAdjust="0"/>
  </p:normalViewPr>
  <p:slideViewPr>
    <p:cSldViewPr snapToGrid="0">
      <p:cViewPr>
        <p:scale>
          <a:sx n="37" d="100"/>
          <a:sy n="37" d="100"/>
        </p:scale>
        <p:origin x="-1424" y="-93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36" Type="http://customschemas.google.com/relationships/presentationmetadata" Target="metadata"/><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AAF8EA-8CD9-7648-8C5E-FDA2CFBFB74A}" type="datetimeFigureOut">
              <a:rPr lang="en-US" smtClean="0"/>
              <a:t>2/13/20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A1311F-E061-EC48-B0CA-268783EAD933}" type="slidenum">
              <a:rPr lang="en-US" smtClean="0"/>
              <a:t>‹#›</a:t>
            </a:fld>
            <a:endParaRPr lang="en-US"/>
          </a:p>
        </p:txBody>
      </p:sp>
    </p:spTree>
    <p:extLst>
      <p:ext uri="{BB962C8B-B14F-4D97-AF65-F5344CB8AC3E}">
        <p14:creationId xmlns:p14="http://schemas.microsoft.com/office/powerpoint/2010/main" val="21931131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457817"/>
      </p:ext>
    </p:extLst>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ja.videoblocks.com/video/stars-in-the-sky-looped-animation-beautiful-night-with-twinkling-flares-loopable-space-background---cgi-byzxtfjqmjf0b39e4"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ja.videoblocks.com/video/stars-in-the-sky-looped-animation-beautiful-night-with-twinkling-flares-loopable-space-background---cgi-byzxtfjqmjf0b39e4" TargetMode="External"/><Relationship Id="rId4" Type="http://schemas.openxmlformats.org/officeDocument/2006/relationships/hyperlink" Target="https://www.follownews.com/what-the-environmental-justice-movement-owes-martin-luther-king-jr-5cgs0"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www.shutterstock.com/image-vector/monorail-bridge-across-highway-railroad-overpass-781047871?src=vvhZvKliF5k3CYyjYj1AlA-1-11"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ja.videoblocks.com/video/stars-in-the-sky-looped-animation-beautiful-night-with-twinkling-flares-loopable-space-background---cgi-byzxtfjqmjf0b39e4"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ja.videoblocks.com/video/stars-in-the-sky-looped-animation-beautiful-night-with-twinkling-flares-loopable-space-background---cgi-byzxtfjqmjf0b39e4"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alspace.stfc.ac.uk/SiteAssets/001_CTM_Welcome_ASC2018.pdf" TargetMode="External"/><Relationship Id="rId4" Type="http://schemas.openxmlformats.org/officeDocument/2006/relationships/hyperlink" Target="https://www.velocityhub.com/high-performer-tip-22-decision-making-fork-road/"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ja.videoblocks.com/video/stars-in-the-sky-looped-animation-beautiful-night-with-twinkling-flares-loopable-space-background---cgi-byzxtfjqmjf0b39e4"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ralspace.stfc.ac.uk/SiteAssets/001_CTM_Welcome_ASC2018.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Image from Artist </a:t>
            </a:r>
            <a:r>
              <a:rPr lang="en-US" dirty="0"/>
              <a:t>Unknown</a:t>
            </a:r>
            <a:endParaRPr dirty="0"/>
          </a:p>
        </p:txBody>
      </p:sp>
      <p:sp>
        <p:nvSpPr>
          <p:cNvPr id="105" name="Google Shape;10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Background image </a:t>
            </a:r>
            <a:r>
              <a:rPr lang="en-US" dirty="0" smtClean="0"/>
              <a:t>on left </a:t>
            </a:r>
            <a:r>
              <a:rPr lang="en-US" dirty="0" err="1" smtClean="0"/>
              <a:t>from</a:t>
            </a:r>
            <a:r>
              <a:rPr lang="en-US" u="sng" dirty="0" err="1" smtClean="0">
                <a:solidFill>
                  <a:schemeClr val="hlink"/>
                </a:solidFill>
                <a:hlinkClick r:id="rId3"/>
              </a:rPr>
              <a:t>https</a:t>
            </a:r>
            <a:r>
              <a:rPr lang="en-US" u="sng" dirty="0" smtClean="0">
                <a:solidFill>
                  <a:schemeClr val="hlink"/>
                </a:solidFill>
                <a:hlinkClick r:id="rId3"/>
              </a:rPr>
              <a:t>:</a:t>
            </a:r>
            <a:r>
              <a:rPr lang="en-US" u="sng" dirty="0">
                <a:solidFill>
                  <a:schemeClr val="hlink"/>
                </a:solidFill>
                <a:hlinkClick r:id="rId3"/>
              </a:rPr>
              <a:t>//ja.videoblocks.com/video/stars-in-the-sky-looped-animation-beautiful-night-with-twinkling-flares-loopable-space-background---cgi-</a:t>
            </a:r>
            <a:r>
              <a:rPr lang="en-US" u="sng" dirty="0" smtClean="0">
                <a:solidFill>
                  <a:schemeClr val="hlink"/>
                </a:solidFill>
                <a:hlinkClick r:id="rId3"/>
              </a:rPr>
              <a:t>byzxtfjqmjf0b39e4</a:t>
            </a:r>
            <a:endParaRPr lang="en-US" u="sng" dirty="0" smtClean="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endParaRPr lang="en-US" u="sng" dirty="0" smtClean="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dirty="0" smtClean="0"/>
              <a:t>Image on right from</a:t>
            </a:r>
            <a:endParaRPr lang="en-US" u="sng" dirty="0" smtClean="0">
              <a:solidFill>
                <a:schemeClr val="hlink"/>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u="sng" dirty="0" smtClean="0">
                <a:solidFill>
                  <a:schemeClr val="hlink"/>
                </a:solidFill>
              </a:rPr>
              <a:t>http://</a:t>
            </a:r>
            <a:r>
              <a:rPr lang="en-US" u="sng" dirty="0" err="1" smtClean="0">
                <a:solidFill>
                  <a:schemeClr val="hlink"/>
                </a:solidFill>
              </a:rPr>
              <a:t>idabwellsmuseum.org</a:t>
            </a:r>
            <a:r>
              <a:rPr lang="en-US" u="sng" dirty="0" smtClean="0">
                <a:solidFill>
                  <a:schemeClr val="hlink"/>
                </a:solidFill>
              </a:rPr>
              <a:t>/</a:t>
            </a:r>
            <a:r>
              <a:rPr lang="en-US" u="sng" dirty="0" err="1" smtClean="0">
                <a:solidFill>
                  <a:schemeClr val="hlink"/>
                </a:solidFill>
              </a:rPr>
              <a:t>ida</a:t>
            </a:r>
            <a:r>
              <a:rPr lang="en-US" u="sng" dirty="0" smtClean="0">
                <a:solidFill>
                  <a:schemeClr val="hlink"/>
                </a:solidFill>
              </a:rPr>
              <a:t>-b-wells-</a:t>
            </a:r>
            <a:r>
              <a:rPr lang="en-US" u="sng" dirty="0" err="1" smtClean="0">
                <a:solidFill>
                  <a:schemeClr val="hlink"/>
                </a:solidFill>
              </a:rPr>
              <a:t>barnett</a:t>
            </a:r>
            <a:r>
              <a:rPr lang="en-US" u="sng" dirty="0" smtClean="0">
                <a:solidFill>
                  <a:schemeClr val="hlink"/>
                </a:solidFill>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u="sng" dirty="0" smtClean="0">
              <a:solidFill>
                <a:schemeClr val="hlink"/>
              </a:solidFill>
            </a:endParaRPr>
          </a:p>
        </p:txBody>
      </p:sp>
      <p:sp>
        <p:nvSpPr>
          <p:cNvPr id="197" name="Google Shape;19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Image by M. C. Escher</a:t>
            </a:r>
            <a:endParaRPr/>
          </a:p>
        </p:txBody>
      </p:sp>
      <p:sp>
        <p:nvSpPr>
          <p:cNvPr id="216" name="Google Shape;21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Background image </a:t>
            </a:r>
            <a:r>
              <a:rPr lang="en-US" dirty="0" smtClean="0"/>
              <a:t>on left </a:t>
            </a:r>
            <a:r>
              <a:rPr lang="en-US" dirty="0" err="1" smtClean="0"/>
              <a:t>from</a:t>
            </a:r>
            <a:r>
              <a:rPr lang="en-US" u="sng" dirty="0" err="1" smtClean="0">
                <a:solidFill>
                  <a:schemeClr val="hlink"/>
                </a:solidFill>
                <a:hlinkClick r:id="rId3"/>
              </a:rPr>
              <a:t>https</a:t>
            </a:r>
            <a:r>
              <a:rPr lang="en-US" u="sng" dirty="0">
                <a:solidFill>
                  <a:schemeClr val="hlink"/>
                </a:solidFill>
                <a:hlinkClick r:id="rId3"/>
              </a:rPr>
              <a:t>://ja.videoblocks.com/video/stars-in-the-sky-looped-animation-beautiful-night-with-twinkling-flares-loopable-space-background---cgi-byzxtfjqmjf0b39e4</a:t>
            </a:r>
            <a:endParaRPr dirty="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Image </a:t>
            </a:r>
            <a:r>
              <a:rPr lang="en-US" dirty="0"/>
              <a:t>on right from </a:t>
            </a:r>
            <a:r>
              <a:rPr lang="en-US" u="sng" dirty="0">
                <a:solidFill>
                  <a:schemeClr val="hlink"/>
                </a:solidFill>
                <a:hlinkClick r:id="rId4"/>
              </a:rPr>
              <a:t>https://www.follownews.com/what-the-environmental-justice-movement-owes-martin-luther-king-jr-5cgs0</a:t>
            </a:r>
            <a:endParaRPr dirty="0"/>
          </a:p>
        </p:txBody>
      </p:sp>
      <p:sp>
        <p:nvSpPr>
          <p:cNvPr id="236" name="Google Shape;23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Image from </a:t>
            </a:r>
            <a:r>
              <a:rPr lang="en-US" u="sng">
                <a:solidFill>
                  <a:schemeClr val="hlink"/>
                </a:solidFill>
                <a:hlinkClick r:id="rId3"/>
              </a:rPr>
              <a:t>https://www.shutterstock.com/image-vector/monorail-bridge-across-highway-railroad-overpass-781047871?src=vvhZvKliF5k3CYyjYj1AlA-1-11</a:t>
            </a:r>
            <a:endParaRPr/>
          </a:p>
          <a:p>
            <a:pPr marL="0" lvl="0" indent="0" algn="l" rtl="0">
              <a:spcBef>
                <a:spcPts val="0"/>
              </a:spcBef>
              <a:spcAft>
                <a:spcPts val="0"/>
              </a:spcAft>
              <a:buNone/>
            </a:pPr>
            <a:endParaRPr/>
          </a:p>
        </p:txBody>
      </p:sp>
      <p:sp>
        <p:nvSpPr>
          <p:cNvPr id="254" name="Google Shape;25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Background </a:t>
            </a:r>
            <a:r>
              <a:rPr lang="en-US" dirty="0" smtClean="0"/>
              <a:t>image</a:t>
            </a:r>
            <a:r>
              <a:rPr lang="en-US" baseline="0" dirty="0" smtClean="0"/>
              <a:t> on left </a:t>
            </a:r>
            <a:r>
              <a:rPr lang="en-US" baseline="0" dirty="0" err="1" smtClean="0"/>
              <a:t>from</a:t>
            </a:r>
            <a:r>
              <a:rPr lang="en-US" u="sng" dirty="0" err="1" smtClean="0">
                <a:solidFill>
                  <a:schemeClr val="hlink"/>
                </a:solidFill>
                <a:hlinkClick r:id="rId3"/>
              </a:rPr>
              <a:t>https</a:t>
            </a:r>
            <a:r>
              <a:rPr lang="en-US" u="sng" dirty="0">
                <a:solidFill>
                  <a:schemeClr val="hlink"/>
                </a:solidFill>
                <a:hlinkClick r:id="rId3"/>
              </a:rPr>
              <a:t>://ja.videoblocks.com/video/stars-in-the-sky-looped-animation-beautiful-night-with-twinkling-flares-loopable-space-background---cgi-</a:t>
            </a:r>
            <a:r>
              <a:rPr lang="en-US" u="sng" dirty="0" smtClean="0">
                <a:solidFill>
                  <a:schemeClr val="hlink"/>
                </a:solidFill>
                <a:hlinkClick r:id="rId3"/>
              </a:rPr>
              <a:t>byzxtfjqmjf0b39e4</a:t>
            </a:r>
            <a:endParaRPr lang="en-US" u="sng" dirty="0" smtClean="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endParaRPr lang="en-US" dirty="0" smtClean="0"/>
          </a:p>
          <a:p>
            <a:pPr marL="0" marR="0" lvl="0" indent="0" algn="l" rtl="0">
              <a:lnSpc>
                <a:spcPct val="100000"/>
              </a:lnSpc>
              <a:spcBef>
                <a:spcPts val="0"/>
              </a:spcBef>
              <a:spcAft>
                <a:spcPts val="0"/>
              </a:spcAft>
              <a:buClr>
                <a:schemeClr val="dk1"/>
              </a:buClr>
              <a:buSzPts val="1200"/>
              <a:buFont typeface="Calibri"/>
              <a:buNone/>
            </a:pPr>
            <a:r>
              <a:rPr lang="en-US" dirty="0" smtClean="0"/>
              <a:t>Image on right from</a:t>
            </a:r>
            <a:endParaRPr lang="en-US" u="sng" dirty="0" smtClean="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dirty="0" smtClean="0"/>
              <a:t>http://</a:t>
            </a:r>
            <a:r>
              <a:rPr lang="en-US" dirty="0" err="1" smtClean="0"/>
              <a:t>anthillonline.com</a:t>
            </a:r>
            <a:r>
              <a:rPr lang="en-US" dirty="0" smtClean="0"/>
              <a:t>/4-leadership-lessons-from-4-great-leaders-what-business-owners-can-learn-from-gandhi-mlk-mandela-and-malala/</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65" name="Google Shape;26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Image from Artist Unknown</a:t>
            </a:r>
            <a:endParaRPr dirty="0"/>
          </a:p>
        </p:txBody>
      </p:sp>
      <p:sp>
        <p:nvSpPr>
          <p:cNvPr id="276" name="Google Shape;27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mtClean="0"/>
              <a:t>Image</a:t>
            </a:r>
            <a:r>
              <a:rPr lang="en-US" baseline="0" smtClean="0"/>
              <a:t> from </a:t>
            </a:r>
            <a:r>
              <a:rPr lang="en-US" smtClean="0"/>
              <a:t>Artist </a:t>
            </a:r>
            <a:r>
              <a:rPr lang="en-US" dirty="0"/>
              <a:t>Unknown</a:t>
            </a:r>
            <a:endParaRPr dirty="0"/>
          </a:p>
        </p:txBody>
      </p:sp>
      <p:sp>
        <p:nvSpPr>
          <p:cNvPr id="331" name="Google Shape;33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Image from Artist </a:t>
            </a:r>
            <a:r>
              <a:rPr lang="en-US" dirty="0"/>
              <a:t>Unknown</a:t>
            </a:r>
            <a:endParaRPr dirty="0"/>
          </a:p>
        </p:txBody>
      </p:sp>
      <p:sp>
        <p:nvSpPr>
          <p:cNvPr id="114" name="Google Shape;11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Background image </a:t>
            </a:r>
            <a:r>
              <a:rPr lang="en-US" dirty="0" smtClean="0"/>
              <a:t>on</a:t>
            </a:r>
            <a:r>
              <a:rPr lang="en-US" baseline="0" dirty="0" smtClean="0"/>
              <a:t> left </a:t>
            </a:r>
            <a:r>
              <a:rPr lang="en-US" dirty="0" err="1" smtClean="0"/>
              <a:t>from</a:t>
            </a:r>
            <a:r>
              <a:rPr lang="en-US" u="sng" dirty="0" err="1" smtClean="0">
                <a:solidFill>
                  <a:schemeClr val="hlink"/>
                </a:solidFill>
                <a:hlinkClick r:id="rId3"/>
              </a:rPr>
              <a:t>https</a:t>
            </a:r>
            <a:r>
              <a:rPr lang="en-US" u="sng" dirty="0">
                <a:solidFill>
                  <a:schemeClr val="hlink"/>
                </a:solidFill>
                <a:hlinkClick r:id="rId3"/>
              </a:rPr>
              <a:t>://ja.videoblocks.com/video/stars-in-the-sky-looped-animation-beautiful-night-with-twinkling-flares-loopable-space-background---cgi-byzxtfjqmjf0b39e4</a:t>
            </a:r>
            <a:endParaRPr dirty="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Image </a:t>
            </a:r>
            <a:r>
              <a:rPr lang="en-US" dirty="0"/>
              <a:t>on right </a:t>
            </a:r>
            <a:r>
              <a:rPr lang="en-US" dirty="0" smtClean="0"/>
              <a:t>from Artist</a:t>
            </a:r>
            <a:r>
              <a:rPr lang="en-US" baseline="0" dirty="0" smtClean="0"/>
              <a:t> Unknown</a:t>
            </a:r>
            <a:endParaRPr dirty="0"/>
          </a:p>
        </p:txBody>
      </p:sp>
      <p:sp>
        <p:nvSpPr>
          <p:cNvPr id="133" name="Google Shape;13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Background image on left from </a:t>
            </a:r>
            <a:r>
              <a:rPr lang="en-US" u="sng" dirty="0">
                <a:solidFill>
                  <a:schemeClr val="hlink"/>
                </a:solidFill>
                <a:hlinkClick r:id="rId3"/>
              </a:rPr>
              <a:t>https://www.ralspace.stfc.ac.uk/SiteAssets/001_CTM_Welcome_ASC2018.pdf</a:t>
            </a:r>
            <a:endParaRPr dirty="0"/>
          </a:p>
          <a:p>
            <a:pPr marL="0" marR="0" lvl="0" indent="0" algn="l" rtl="0">
              <a:lnSpc>
                <a:spcPct val="100000"/>
              </a:lnSpc>
              <a:spcBef>
                <a:spcPts val="0"/>
              </a:spcBef>
              <a:spcAft>
                <a:spcPts val="0"/>
              </a:spcAft>
              <a:buClr>
                <a:schemeClr val="dk1"/>
              </a:buClr>
              <a:buSzPts val="1200"/>
              <a:buFont typeface="Calibri"/>
              <a:buNone/>
            </a:pPr>
            <a:endParaRPr lang="en-US" dirty="0" smtClean="0"/>
          </a:p>
          <a:p>
            <a:pPr marL="0" marR="0" lvl="0" indent="0" algn="l" rtl="0">
              <a:lnSpc>
                <a:spcPct val="100000"/>
              </a:lnSpc>
              <a:spcBef>
                <a:spcPts val="0"/>
              </a:spcBef>
              <a:spcAft>
                <a:spcPts val="0"/>
              </a:spcAft>
              <a:buClr>
                <a:schemeClr val="dk1"/>
              </a:buClr>
              <a:buSzPts val="1200"/>
              <a:buFont typeface="Calibri"/>
              <a:buNone/>
            </a:pPr>
            <a:r>
              <a:rPr lang="en-US" dirty="0" smtClean="0"/>
              <a:t>Image </a:t>
            </a:r>
            <a:r>
              <a:rPr lang="en-US" dirty="0"/>
              <a:t>on right </a:t>
            </a:r>
            <a:r>
              <a:rPr lang="en-US" dirty="0" smtClean="0"/>
              <a:t>from </a:t>
            </a:r>
            <a:r>
              <a:rPr lang="en-US" u="sng" dirty="0">
                <a:solidFill>
                  <a:schemeClr val="hlink"/>
                </a:solidFill>
                <a:latin typeface="Arial"/>
                <a:ea typeface="Arial"/>
                <a:cs typeface="Arial"/>
                <a:sym typeface="Arial"/>
                <a:hlinkClick r:id="rId4"/>
              </a:rPr>
              <a:t>https://www.velocityhub.com/high-performer-tip-22-decision-making-fork-road/</a:t>
            </a:r>
            <a:endParaRPr dirty="0"/>
          </a:p>
        </p:txBody>
      </p:sp>
      <p:sp>
        <p:nvSpPr>
          <p:cNvPr id="144" name="Google Shape;14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Image from Artist </a:t>
            </a:r>
            <a:r>
              <a:rPr lang="en-US" dirty="0"/>
              <a:t>Unknown</a:t>
            </a:r>
            <a:endParaRPr dirty="0"/>
          </a:p>
        </p:txBody>
      </p:sp>
      <p:sp>
        <p:nvSpPr>
          <p:cNvPr id="153" name="Google Shape;15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Background image </a:t>
            </a:r>
            <a:r>
              <a:rPr lang="en-US" dirty="0" smtClean="0"/>
              <a:t>on</a:t>
            </a:r>
            <a:r>
              <a:rPr lang="en-US" baseline="0" dirty="0" smtClean="0"/>
              <a:t> left </a:t>
            </a:r>
            <a:r>
              <a:rPr lang="en-US" baseline="0" dirty="0" err="1" smtClean="0"/>
              <a:t>from</a:t>
            </a:r>
            <a:r>
              <a:rPr lang="en-US" u="sng" dirty="0" err="1" smtClean="0">
                <a:solidFill>
                  <a:schemeClr val="hlink"/>
                </a:solidFill>
                <a:hlinkClick r:id="rId3"/>
              </a:rPr>
              <a:t>https</a:t>
            </a:r>
            <a:r>
              <a:rPr lang="en-US" u="sng" dirty="0">
                <a:solidFill>
                  <a:schemeClr val="hlink"/>
                </a:solidFill>
                <a:hlinkClick r:id="rId3"/>
              </a:rPr>
              <a:t>://ja.videoblocks.com/video/stars-in-the-sky-looped-animation-beautiful-night-with-twinkling-flares-loopable-space-background---cgi-byzxtfjqmjf0b39e4</a:t>
            </a:r>
            <a:endParaRPr dirty="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Image </a:t>
            </a:r>
            <a:r>
              <a:rPr lang="en-US" dirty="0"/>
              <a:t>on </a:t>
            </a:r>
            <a:r>
              <a:rPr lang="en-US" dirty="0" smtClean="0"/>
              <a:t>right</a:t>
            </a:r>
            <a:r>
              <a:rPr lang="en-US" baseline="0" dirty="0" smtClean="0"/>
              <a:t> from </a:t>
            </a:r>
            <a:r>
              <a:rPr lang="en-US" dirty="0" smtClean="0"/>
              <a:t>Artist </a:t>
            </a:r>
            <a:r>
              <a:rPr lang="en-US" dirty="0"/>
              <a:t>Unknown</a:t>
            </a:r>
            <a:endParaRPr dirty="0"/>
          </a:p>
        </p:txBody>
      </p:sp>
      <p:sp>
        <p:nvSpPr>
          <p:cNvPr id="171" name="Google Shape;17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smtClean="0"/>
              <a:t>Background </a:t>
            </a:r>
            <a:r>
              <a:rPr lang="en-US" dirty="0"/>
              <a:t>image on left from </a:t>
            </a:r>
            <a:r>
              <a:rPr lang="en-US" u="sng" dirty="0">
                <a:solidFill>
                  <a:schemeClr val="hlink"/>
                </a:solidFill>
                <a:hlinkClick r:id="rId3"/>
              </a:rPr>
              <a:t>https://www.ralspace.stfc.ac.uk/SiteAssets/001_CTM_Welcome_ASC2018.</a:t>
            </a:r>
            <a:r>
              <a:rPr lang="en-US" u="sng" dirty="0" smtClean="0">
                <a:solidFill>
                  <a:schemeClr val="hlink"/>
                </a:solidFill>
                <a:hlinkClick r:id="rId3"/>
              </a:rPr>
              <a:t>pdf</a:t>
            </a:r>
            <a:endParaRPr lang="en-US" u="sng" dirty="0" smtClean="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endParaRPr lang="en-US" u="sng" dirty="0" smtClean="0">
              <a:solidFill>
                <a:schemeClr val="hlink"/>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smtClean="0"/>
              <a:t>Image on right from https://</a:t>
            </a:r>
            <a:r>
              <a:rPr lang="en-US" dirty="0" err="1" smtClean="0"/>
              <a:t>artsmidhudson.org</a:t>
            </a:r>
            <a:r>
              <a:rPr lang="en-US" dirty="0" smtClean="0"/>
              <a:t>/event/</a:t>
            </a:r>
            <a:r>
              <a:rPr lang="en-US" dirty="0" err="1" smtClean="0"/>
              <a:t>augusta</a:t>
            </a:r>
            <a:r>
              <a:rPr lang="en-US" dirty="0" smtClean="0"/>
              <a:t>-savage-lift-every-voice/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smtClean="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smtClean="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smtClean="0"/>
          </a:p>
          <a:p>
            <a:pPr marL="0" marR="0" lvl="0" indent="0" algn="l" rtl="0">
              <a:lnSpc>
                <a:spcPct val="100000"/>
              </a:lnSpc>
              <a:spcBef>
                <a:spcPts val="0"/>
              </a:spcBef>
              <a:spcAft>
                <a:spcPts val="0"/>
              </a:spcAft>
              <a:buClr>
                <a:schemeClr val="dk1"/>
              </a:buClr>
              <a:buSzPts val="1200"/>
              <a:buFont typeface="Calibri"/>
              <a:buNone/>
            </a:pPr>
            <a:endParaRPr lang="en-US" u="sng" dirty="0" smtClean="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endParaRPr lang="en-US" u="sng" dirty="0" smtClean="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82" name="Google Shape;18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18" name="Google Shape;18;p2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7"/>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
        <p:cNvGrpSpPr/>
        <p:nvPr/>
      </p:nvGrpSpPr>
      <p:grpSpPr>
        <a:xfrm>
          <a:off x="0" y="0"/>
          <a:ext cx="0" cy="0"/>
          <a:chOff x="0" y="0"/>
          <a:chExt cx="0" cy="0"/>
        </a:xfrm>
      </p:grpSpPr>
      <p:sp>
        <p:nvSpPr>
          <p:cNvPr id="86" name="Google Shape;86;p36"/>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6"/>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6"/>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
        <p:cNvGrpSpPr/>
        <p:nvPr/>
      </p:nvGrpSpPr>
      <p:grpSpPr>
        <a:xfrm>
          <a:off x="0" y="0"/>
          <a:ext cx="0" cy="0"/>
          <a:chOff x="0" y="0"/>
          <a:chExt cx="0" cy="0"/>
        </a:xfrm>
      </p:grpSpPr>
      <p:sp>
        <p:nvSpPr>
          <p:cNvPr id="91" name="Google Shape;91;p37"/>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7"/>
          <p:cNvSpPr txBox="1">
            <a:spLocks noGrp="1"/>
          </p:cNvSpPr>
          <p:nvPr>
            <p:ph type="body" idx="1"/>
          </p:nvPr>
        </p:nvSpPr>
        <p:spPr>
          <a:xfrm rot="5400000">
            <a:off x="4545009" y="324171"/>
            <a:ext cx="3101983" cy="772972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93" name="Google Shape;93;p3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7"/>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7"/>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6"/>
        <p:cNvGrpSpPr/>
        <p:nvPr/>
      </p:nvGrpSpPr>
      <p:grpSpPr>
        <a:xfrm>
          <a:off x="0" y="0"/>
          <a:ext cx="0" cy="0"/>
          <a:chOff x="0" y="0"/>
          <a:chExt cx="0" cy="0"/>
        </a:xfrm>
      </p:grpSpPr>
      <p:sp>
        <p:nvSpPr>
          <p:cNvPr id="97" name="Google Shape;97;p38"/>
          <p:cNvSpPr txBox="1">
            <a:spLocks noGrp="1"/>
          </p:cNvSpPr>
          <p:nvPr>
            <p:ph type="title"/>
          </p:nvPr>
        </p:nvSpPr>
        <p:spPr>
          <a:xfrm rot="5400000">
            <a:off x="6810676" y="2779696"/>
            <a:ext cx="4983480" cy="129860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38"/>
          <p:cNvSpPr txBox="1">
            <a:spLocks noGrp="1"/>
          </p:cNvSpPr>
          <p:nvPr>
            <p:ph type="body" idx="1"/>
          </p:nvPr>
        </p:nvSpPr>
        <p:spPr>
          <a:xfrm rot="5400000">
            <a:off x="2838640" y="329755"/>
            <a:ext cx="4983480" cy="619848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99" name="Google Shape;99;p38"/>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8"/>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8"/>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28"/>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8"/>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
        <p:cNvGrpSpPr/>
        <p:nvPr/>
      </p:nvGrpSpPr>
      <p:grpSpPr>
        <a:xfrm>
          <a:off x="0" y="0"/>
          <a:ext cx="0" cy="0"/>
          <a:chOff x="0" y="0"/>
          <a:chExt cx="0" cy="0"/>
        </a:xfrm>
      </p:grpSpPr>
      <p:sp>
        <p:nvSpPr>
          <p:cNvPr id="32" name="Google Shape;32;p29"/>
          <p:cNvSpPr/>
          <p:nvPr/>
        </p:nvSpPr>
        <p:spPr>
          <a:xfrm>
            <a:off x="0" y="0"/>
            <a:ext cx="6096000"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9"/>
          <p:cNvSpPr txBox="1">
            <a:spLocks noGrp="1"/>
          </p:cNvSpPr>
          <p:nvPr>
            <p:ph type="title"/>
          </p:nvPr>
        </p:nvSpPr>
        <p:spPr>
          <a:xfrm>
            <a:off x="804672" y="2243828"/>
            <a:ext cx="4486656"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9"/>
          <p:cNvSpPr txBox="1">
            <a:spLocks noGrp="1"/>
          </p:cNvSpPr>
          <p:nvPr>
            <p:ph type="body" idx="1"/>
          </p:nvPr>
        </p:nvSpPr>
        <p:spPr>
          <a:xfrm>
            <a:off x="6736080" y="804672"/>
            <a:ext cx="4815840" cy="5248656"/>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1000"/>
              </a:spcBef>
              <a:spcAft>
                <a:spcPts val="0"/>
              </a:spcAft>
              <a:buSzPts val="1900"/>
              <a:buChar char="•"/>
              <a:defRPr sz="1900">
                <a:solidFill>
                  <a:schemeClr val="dk1"/>
                </a:solidFill>
              </a:defRPr>
            </a:lvl1pPr>
            <a:lvl2pPr marL="914400" lvl="1" indent="-330200" algn="l">
              <a:lnSpc>
                <a:spcPct val="100000"/>
              </a:lnSpc>
              <a:spcBef>
                <a:spcPts val="1000"/>
              </a:spcBef>
              <a:spcAft>
                <a:spcPts val="0"/>
              </a:spcAft>
              <a:buSzPts val="1600"/>
              <a:buChar char="•"/>
              <a:defRPr sz="1600">
                <a:solidFill>
                  <a:schemeClr val="dk1"/>
                </a:solidFill>
              </a:defRPr>
            </a:lvl2pPr>
            <a:lvl3pPr marL="1371600" lvl="2" indent="-330200" algn="l">
              <a:lnSpc>
                <a:spcPct val="100000"/>
              </a:lnSpc>
              <a:spcBef>
                <a:spcPts val="1000"/>
              </a:spcBef>
              <a:spcAft>
                <a:spcPts val="0"/>
              </a:spcAft>
              <a:buSzPts val="1600"/>
              <a:buChar char="•"/>
              <a:defRPr sz="1600">
                <a:solidFill>
                  <a:schemeClr val="dk1"/>
                </a:solidFill>
              </a:defRPr>
            </a:lvl3pPr>
            <a:lvl4pPr marL="1828800" lvl="3" indent="-330200" algn="l">
              <a:lnSpc>
                <a:spcPct val="100000"/>
              </a:lnSpc>
              <a:spcBef>
                <a:spcPts val="1000"/>
              </a:spcBef>
              <a:spcAft>
                <a:spcPts val="0"/>
              </a:spcAft>
              <a:buSzPts val="1600"/>
              <a:buChar char="•"/>
              <a:defRPr sz="1600">
                <a:solidFill>
                  <a:schemeClr val="dk1"/>
                </a:solidFill>
              </a:defRPr>
            </a:lvl4pPr>
            <a:lvl5pPr marL="2286000" lvl="4" indent="-330200" algn="l">
              <a:lnSpc>
                <a:spcPct val="100000"/>
              </a:lnSpc>
              <a:spcBef>
                <a:spcPts val="1000"/>
              </a:spcBef>
              <a:spcAft>
                <a:spcPts val="0"/>
              </a:spcAft>
              <a:buSzPts val="1600"/>
              <a:buChar char="•"/>
              <a:defRPr sz="1600">
                <a:solidFill>
                  <a:schemeClr val="dk1"/>
                </a:solidFill>
              </a:defRPr>
            </a:lvl5pPr>
            <a:lvl6pPr marL="2743200" lvl="5" indent="-330200" algn="l">
              <a:lnSpc>
                <a:spcPct val="100000"/>
              </a:lnSpc>
              <a:spcBef>
                <a:spcPts val="1000"/>
              </a:spcBef>
              <a:spcAft>
                <a:spcPts val="0"/>
              </a:spcAft>
              <a:buSzPts val="1600"/>
              <a:buChar char="•"/>
              <a:defRPr sz="1600"/>
            </a:lvl6pPr>
            <a:lvl7pPr marL="3200400" lvl="6" indent="-330200" algn="l">
              <a:lnSpc>
                <a:spcPct val="100000"/>
              </a:lnSpc>
              <a:spcBef>
                <a:spcPts val="1000"/>
              </a:spcBef>
              <a:spcAft>
                <a:spcPts val="0"/>
              </a:spcAft>
              <a:buSzPts val="1600"/>
              <a:buChar char="•"/>
              <a:defRPr sz="1600"/>
            </a:lvl7pPr>
            <a:lvl8pPr marL="3657600" lvl="7" indent="-330200" algn="l">
              <a:lnSpc>
                <a:spcPct val="100000"/>
              </a:lnSpc>
              <a:spcBef>
                <a:spcPts val="1000"/>
              </a:spcBef>
              <a:spcAft>
                <a:spcPts val="0"/>
              </a:spcAft>
              <a:buSzPts val="1600"/>
              <a:buChar char="•"/>
              <a:defRPr sz="1600"/>
            </a:lvl8pPr>
            <a:lvl9pPr marL="4114800" lvl="8" indent="-330200" algn="l">
              <a:lnSpc>
                <a:spcPct val="100000"/>
              </a:lnSpc>
              <a:spcBef>
                <a:spcPts val="1000"/>
              </a:spcBef>
              <a:spcAft>
                <a:spcPts val="0"/>
              </a:spcAft>
              <a:buSzPts val="1600"/>
              <a:buChar char="•"/>
              <a:defRPr sz="1600"/>
            </a:lvl9pPr>
          </a:lstStyle>
          <a:p>
            <a:endParaRPr/>
          </a:p>
        </p:txBody>
      </p:sp>
      <p:sp>
        <p:nvSpPr>
          <p:cNvPr id="35" name="Google Shape;35;p29"/>
          <p:cNvSpPr txBox="1">
            <a:spLocks noGrp="1"/>
          </p:cNvSpPr>
          <p:nvPr>
            <p:ph type="body" idx="2"/>
          </p:nvPr>
        </p:nvSpPr>
        <p:spPr>
          <a:xfrm>
            <a:off x="1115568" y="3549918"/>
            <a:ext cx="3794760" cy="2194036"/>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36" name="Google Shape;36;p29"/>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9"/>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30"/>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0"/>
          <p:cNvSpPr txBox="1">
            <a:spLocks noGrp="1"/>
          </p:cNvSpPr>
          <p:nvPr>
            <p:ph type="body" idx="1"/>
          </p:nvPr>
        </p:nvSpPr>
        <p:spPr>
          <a:xfrm>
            <a:off x="1581912" y="2638044"/>
            <a:ext cx="4271771"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2" name="Google Shape;42;p30"/>
          <p:cNvSpPr txBox="1">
            <a:spLocks noGrp="1"/>
          </p:cNvSpPr>
          <p:nvPr>
            <p:ph type="body" idx="2"/>
          </p:nvPr>
        </p:nvSpPr>
        <p:spPr>
          <a:xfrm>
            <a:off x="6338315" y="2638044"/>
            <a:ext cx="4270247"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3" name="Google Shape;43;p3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0"/>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0"/>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6"/>
        <p:cNvGrpSpPr/>
        <p:nvPr/>
      </p:nvGrpSpPr>
      <p:grpSpPr>
        <a:xfrm>
          <a:off x="0" y="0"/>
          <a:ext cx="0" cy="0"/>
          <a:chOff x="0" y="0"/>
          <a:chExt cx="0" cy="0"/>
        </a:xfrm>
      </p:grpSpPr>
      <p:sp>
        <p:nvSpPr>
          <p:cNvPr id="47" name="Google Shape;47;p31"/>
          <p:cNvSpPr/>
          <p:nvPr/>
        </p:nvSpPr>
        <p:spPr>
          <a:xfrm>
            <a:off x="0" y="0"/>
            <a:ext cx="6095999"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1"/>
          <p:cNvSpPr txBox="1">
            <a:spLocks noGrp="1"/>
          </p:cNvSpPr>
          <p:nvPr>
            <p:ph type="title"/>
          </p:nvPr>
        </p:nvSpPr>
        <p:spPr>
          <a:xfrm>
            <a:off x="808523" y="2243828"/>
            <a:ext cx="4494998" cy="113464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1"/>
          <p:cNvSpPr>
            <a:spLocks noGrp="1"/>
          </p:cNvSpPr>
          <p:nvPr>
            <p:ph type="pic" idx="2"/>
          </p:nvPr>
        </p:nvSpPr>
        <p:spPr>
          <a:xfrm>
            <a:off x="6095999" y="0"/>
            <a:ext cx="6102097" cy="6858000"/>
          </a:xfrm>
          <a:prstGeom prst="rect">
            <a:avLst/>
          </a:prstGeom>
          <a:solidFill>
            <a:srgbClr val="BFBFBF"/>
          </a:solid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accent2"/>
              </a:buClr>
              <a:buSzPts val="3200"/>
              <a:buFont typeface="Arial"/>
              <a:buNone/>
              <a:defRPr sz="3200" b="0" i="0" u="none" strike="noStrike" cap="none">
                <a:solidFill>
                  <a:srgbClr val="FEFEFE"/>
                </a:solidFill>
                <a:latin typeface="Gill Sans"/>
                <a:ea typeface="Gill Sans"/>
                <a:cs typeface="Gill Sans"/>
                <a:sym typeface="Gill Sans"/>
              </a:defRPr>
            </a:lvl1pPr>
            <a:lvl2pPr marR="0" lvl="1" algn="l" rtl="0">
              <a:lnSpc>
                <a:spcPct val="100000"/>
              </a:lnSpc>
              <a:spcBef>
                <a:spcPts val="1000"/>
              </a:spcBef>
              <a:spcAft>
                <a:spcPts val="0"/>
              </a:spcAft>
              <a:buClr>
                <a:schemeClr val="accent2"/>
              </a:buClr>
              <a:buSzPts val="2800"/>
              <a:buFont typeface="Arial"/>
              <a:buNone/>
              <a:defRPr sz="2800" b="0" i="0" u="none" strike="noStrike" cap="none">
                <a:solidFill>
                  <a:srgbClr val="262626"/>
                </a:solidFill>
                <a:latin typeface="Gill Sans"/>
                <a:ea typeface="Gill Sans"/>
                <a:cs typeface="Gill Sans"/>
                <a:sym typeface="Gill Sans"/>
              </a:defRPr>
            </a:lvl2pPr>
            <a:lvl3pPr marR="0" lvl="2" algn="l" rtl="0">
              <a:lnSpc>
                <a:spcPct val="100000"/>
              </a:lnSpc>
              <a:spcBef>
                <a:spcPts val="1000"/>
              </a:spcBef>
              <a:spcAft>
                <a:spcPts val="0"/>
              </a:spcAft>
              <a:buClr>
                <a:schemeClr val="accent2"/>
              </a:buClr>
              <a:buSzPts val="2400"/>
              <a:buFont typeface="Arial"/>
              <a:buNone/>
              <a:defRPr sz="2400" b="0" i="0" u="none" strike="noStrike" cap="none">
                <a:solidFill>
                  <a:srgbClr val="262626"/>
                </a:solidFill>
                <a:latin typeface="Gill Sans"/>
                <a:ea typeface="Gill Sans"/>
                <a:cs typeface="Gill Sans"/>
                <a:sym typeface="Gill Sans"/>
              </a:defRPr>
            </a:lvl3pPr>
            <a:lvl4pPr marR="0" lvl="3" algn="l" rtl="0">
              <a:lnSpc>
                <a:spcPct val="100000"/>
              </a:lnSpc>
              <a:spcBef>
                <a:spcPts val="1000"/>
              </a:spcBef>
              <a:spcAft>
                <a:spcPts val="0"/>
              </a:spcAft>
              <a:buClr>
                <a:schemeClr val="accent2"/>
              </a:buClr>
              <a:buSzPts val="2000"/>
              <a:buFont typeface="Arial"/>
              <a:buNone/>
              <a:defRPr sz="2000" b="0" i="0" u="none" strike="noStrike" cap="none">
                <a:solidFill>
                  <a:srgbClr val="262626"/>
                </a:solidFill>
                <a:latin typeface="Gill Sans"/>
                <a:ea typeface="Gill Sans"/>
                <a:cs typeface="Gill Sans"/>
                <a:sym typeface="Gill Sans"/>
              </a:defRPr>
            </a:lvl4pPr>
            <a:lvl5pPr marR="0" lvl="4" algn="l" rtl="0">
              <a:lnSpc>
                <a:spcPct val="100000"/>
              </a:lnSpc>
              <a:spcBef>
                <a:spcPts val="1000"/>
              </a:spcBef>
              <a:spcAft>
                <a:spcPts val="0"/>
              </a:spcAft>
              <a:buClr>
                <a:schemeClr val="accent2"/>
              </a:buClr>
              <a:buSzPts val="2000"/>
              <a:buFont typeface="Arial"/>
              <a:buNone/>
              <a:defRPr sz="2000" b="0" i="0" u="none" strike="noStrike" cap="none">
                <a:solidFill>
                  <a:srgbClr val="262626"/>
                </a:solidFill>
                <a:latin typeface="Gill Sans"/>
                <a:ea typeface="Gill Sans"/>
                <a:cs typeface="Gill Sans"/>
                <a:sym typeface="Gill Sans"/>
              </a:defRPr>
            </a:lvl5pPr>
            <a:lvl6pPr marR="0" lvl="5"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9pPr>
          </a:lstStyle>
          <a:p>
            <a:endParaRPr/>
          </a:p>
        </p:txBody>
      </p:sp>
      <p:sp>
        <p:nvSpPr>
          <p:cNvPr id="50" name="Google Shape;50;p31"/>
          <p:cNvSpPr txBox="1">
            <a:spLocks noGrp="1"/>
          </p:cNvSpPr>
          <p:nvPr>
            <p:ph type="body" idx="1"/>
          </p:nvPr>
        </p:nvSpPr>
        <p:spPr>
          <a:xfrm>
            <a:off x="1115568" y="3549918"/>
            <a:ext cx="3794760" cy="2194037"/>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51" name="Google Shape;51;p3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58"/>
        <p:cNvGrpSpPr/>
        <p:nvPr/>
      </p:nvGrpSpPr>
      <p:grpSpPr>
        <a:xfrm>
          <a:off x="0" y="0"/>
          <a:ext cx="0" cy="0"/>
          <a:chOff x="0" y="0"/>
          <a:chExt cx="0" cy="0"/>
        </a:xfrm>
      </p:grpSpPr>
      <p:sp>
        <p:nvSpPr>
          <p:cNvPr id="59" name="Google Shape;59;p26"/>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6"/>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61" name="Google Shape;61;p2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6"/>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
        <p:cNvGrpSpPr/>
        <p:nvPr/>
      </p:nvGrpSpPr>
      <p:grpSpPr>
        <a:xfrm>
          <a:off x="0" y="0"/>
          <a:ext cx="0" cy="0"/>
          <a:chOff x="0" y="0"/>
          <a:chExt cx="0" cy="0"/>
        </a:xfrm>
      </p:grpSpPr>
      <p:sp>
        <p:nvSpPr>
          <p:cNvPr id="65" name="Google Shape;65;p3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3"/>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67" name="Google Shape;67;p3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70"/>
        <p:cNvGrpSpPr/>
        <p:nvPr/>
      </p:nvGrpSpPr>
      <p:grpSpPr>
        <a:xfrm>
          <a:off x="0" y="0"/>
          <a:ext cx="0" cy="0"/>
          <a:chOff x="0" y="0"/>
          <a:chExt cx="0" cy="0"/>
        </a:xfrm>
      </p:grpSpPr>
      <p:sp>
        <p:nvSpPr>
          <p:cNvPr id="71" name="Google Shape;71;p34"/>
          <p:cNvSpPr txBox="1">
            <a:spLocks noGrp="1"/>
          </p:cNvSpPr>
          <p:nvPr>
            <p:ph type="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34"/>
          <p:cNvSpPr txBox="1">
            <a:spLocks noGrp="1"/>
          </p:cNvSpPr>
          <p:nvPr>
            <p:ph type="body" idx="1"/>
          </p:nvPr>
        </p:nvSpPr>
        <p:spPr>
          <a:xfrm>
            <a:off x="2695194" y="4352465"/>
            <a:ext cx="6801612" cy="1265082"/>
          </a:xfrm>
          <a:prstGeom prst="rect">
            <a:avLst/>
          </a:prstGeom>
          <a:noFill/>
          <a:ln>
            <a:noFill/>
          </a:ln>
        </p:spPr>
        <p:txBody>
          <a:bodyPr spcFirstLastPara="1" wrap="square" lIns="91425" tIns="45700" rIns="91425" bIns="45700" anchor="t" anchorCtr="1">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228600" algn="l">
              <a:lnSpc>
                <a:spcPct val="100000"/>
              </a:lnSpc>
              <a:spcBef>
                <a:spcPts val="1000"/>
              </a:spcBef>
              <a:spcAft>
                <a:spcPts val="0"/>
              </a:spcAft>
              <a:buSzPts val="2000"/>
              <a:buNone/>
              <a:defRPr sz="2000">
                <a:solidFill>
                  <a:schemeClr val="lt1"/>
                </a:solidFill>
              </a:defRPr>
            </a:lvl2pPr>
            <a:lvl3pPr marL="1371600" lvl="2" indent="-228600" algn="l">
              <a:lnSpc>
                <a:spcPct val="100000"/>
              </a:lnSpc>
              <a:spcBef>
                <a:spcPts val="1000"/>
              </a:spcBef>
              <a:spcAft>
                <a:spcPts val="0"/>
              </a:spcAft>
              <a:buSzPts val="1800"/>
              <a:buNone/>
              <a:defRPr sz="1800">
                <a:solidFill>
                  <a:schemeClr val="lt1"/>
                </a:solidFill>
              </a:defRPr>
            </a:lvl3pPr>
            <a:lvl4pPr marL="1828800" lvl="3" indent="-228600" algn="l">
              <a:lnSpc>
                <a:spcPct val="100000"/>
              </a:lnSpc>
              <a:spcBef>
                <a:spcPts val="1000"/>
              </a:spcBef>
              <a:spcAft>
                <a:spcPts val="0"/>
              </a:spcAft>
              <a:buSzPts val="1600"/>
              <a:buNone/>
              <a:defRPr sz="1600">
                <a:solidFill>
                  <a:schemeClr val="lt1"/>
                </a:solidFill>
              </a:defRPr>
            </a:lvl4pPr>
            <a:lvl5pPr marL="2286000" lvl="4" indent="-228600" algn="l">
              <a:lnSpc>
                <a:spcPct val="100000"/>
              </a:lnSpc>
              <a:spcBef>
                <a:spcPts val="1000"/>
              </a:spcBef>
              <a:spcAft>
                <a:spcPts val="0"/>
              </a:spcAft>
              <a:buSzPts val="1600"/>
              <a:buNone/>
              <a:defRPr sz="1600">
                <a:solidFill>
                  <a:schemeClr val="lt1"/>
                </a:solidFill>
              </a:defRPr>
            </a:lvl5pPr>
            <a:lvl6pPr marL="2743200" lvl="5" indent="-228600" algn="l">
              <a:lnSpc>
                <a:spcPct val="100000"/>
              </a:lnSpc>
              <a:spcBef>
                <a:spcPts val="1000"/>
              </a:spcBef>
              <a:spcAft>
                <a:spcPts val="0"/>
              </a:spcAft>
              <a:buSzPts val="1600"/>
              <a:buNone/>
              <a:defRPr sz="1600">
                <a:solidFill>
                  <a:schemeClr val="lt1"/>
                </a:solidFill>
              </a:defRPr>
            </a:lvl6pPr>
            <a:lvl7pPr marL="3200400" lvl="6" indent="-228600" algn="l">
              <a:lnSpc>
                <a:spcPct val="100000"/>
              </a:lnSpc>
              <a:spcBef>
                <a:spcPts val="1000"/>
              </a:spcBef>
              <a:spcAft>
                <a:spcPts val="0"/>
              </a:spcAft>
              <a:buSzPts val="1600"/>
              <a:buNone/>
              <a:defRPr sz="1600">
                <a:solidFill>
                  <a:schemeClr val="lt1"/>
                </a:solidFill>
              </a:defRPr>
            </a:lvl7pPr>
            <a:lvl8pPr marL="3657600" lvl="7" indent="-228600" algn="l">
              <a:lnSpc>
                <a:spcPct val="100000"/>
              </a:lnSpc>
              <a:spcBef>
                <a:spcPts val="1000"/>
              </a:spcBef>
              <a:spcAft>
                <a:spcPts val="0"/>
              </a:spcAft>
              <a:buSzPts val="1600"/>
              <a:buNone/>
              <a:defRPr sz="1600">
                <a:solidFill>
                  <a:schemeClr val="lt1"/>
                </a:solidFill>
              </a:defRPr>
            </a:lvl8pPr>
            <a:lvl9pPr marL="4114800" lvl="8" indent="-228600" algn="l">
              <a:lnSpc>
                <a:spcPct val="100000"/>
              </a:lnSpc>
              <a:spcBef>
                <a:spcPts val="1000"/>
              </a:spcBef>
              <a:spcAft>
                <a:spcPts val="0"/>
              </a:spcAft>
              <a:buSzPts val="1600"/>
              <a:buNone/>
              <a:defRPr sz="1600">
                <a:solidFill>
                  <a:schemeClr val="lt1"/>
                </a:solidFill>
              </a:defRPr>
            </a:lvl9pPr>
          </a:lstStyle>
          <a:p>
            <a:endParaRPr/>
          </a:p>
        </p:txBody>
      </p:sp>
      <p:sp>
        <p:nvSpPr>
          <p:cNvPr id="73" name="Google Shape;73;p3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4"/>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6"/>
        <p:cNvGrpSpPr/>
        <p:nvPr/>
      </p:nvGrpSpPr>
      <p:grpSpPr>
        <a:xfrm>
          <a:off x="0" y="0"/>
          <a:ext cx="0" cy="0"/>
          <a:chOff x="0" y="0"/>
          <a:chExt cx="0" cy="0"/>
        </a:xfrm>
      </p:grpSpPr>
      <p:sp>
        <p:nvSpPr>
          <p:cNvPr id="77" name="Google Shape;77;p35"/>
          <p:cNvSpPr txBox="1">
            <a:spLocks noGrp="1"/>
          </p:cNvSpPr>
          <p:nvPr>
            <p:ph type="body" idx="1"/>
          </p:nvPr>
        </p:nvSpPr>
        <p:spPr>
          <a:xfrm>
            <a:off x="158343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78" name="Google Shape;78;p35"/>
          <p:cNvSpPr txBox="1">
            <a:spLocks noGrp="1"/>
          </p:cNvSpPr>
          <p:nvPr>
            <p:ph type="body" idx="2"/>
          </p:nvPr>
        </p:nvSpPr>
        <p:spPr>
          <a:xfrm>
            <a:off x="1583436" y="3143250"/>
            <a:ext cx="4270248"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79" name="Google Shape;79;p35"/>
          <p:cNvSpPr txBox="1">
            <a:spLocks noGrp="1"/>
          </p:cNvSpPr>
          <p:nvPr>
            <p:ph type="body" idx="3"/>
          </p:nvPr>
        </p:nvSpPr>
        <p:spPr>
          <a:xfrm>
            <a:off x="6338316" y="3143250"/>
            <a:ext cx="4253484"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30200" algn="l">
              <a:lnSpc>
                <a:spcPct val="100000"/>
              </a:lnSpc>
              <a:spcBef>
                <a:spcPts val="1000"/>
              </a:spcBef>
              <a:spcAft>
                <a:spcPts val="0"/>
              </a:spcAft>
              <a:buSzPts val="16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80" name="Google Shape;80;p35"/>
          <p:cNvSpPr txBox="1">
            <a:spLocks noGrp="1"/>
          </p:cNvSpPr>
          <p:nvPr>
            <p:ph type="body" idx="4"/>
          </p:nvPr>
        </p:nvSpPr>
        <p:spPr>
          <a:xfrm>
            <a:off x="633831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81" name="Google Shape;81;p3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4" name="Google Shape;84;p35"/>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2" Type="http://schemas.openxmlformats.org/officeDocument/2006/relationships/theme" Target="../theme/theme2.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slideLayout" Target="../slideLayouts/slideLayout10.xml"/><Relationship Id="rId10"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FEFEFE"/>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9pPr>
          </a:lstStyle>
          <a:p>
            <a:endParaRPr/>
          </a:p>
        </p:txBody>
      </p:sp>
      <p:sp>
        <p:nvSpPr>
          <p:cNvPr id="12" name="Google Shape;12;p2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13" name="Google Shape;13;p25"/>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14" name="Google Shape;14;p25"/>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marR="0" lvl="0" indent="0" algn="ctr" rtl="0">
              <a:spcBef>
                <a:spcPts val="0"/>
              </a:spcBef>
              <a:buNone/>
              <a:defRPr sz="1100" b="0" i="0" u="none" strike="noStrike" cap="none">
                <a:solidFill>
                  <a:srgbClr val="FFFFFF"/>
                </a:solidFill>
                <a:latin typeface="Gill Sans"/>
                <a:ea typeface="Gill Sans"/>
                <a:cs typeface="Gill Sans"/>
                <a:sym typeface="Gill Sans"/>
              </a:defRPr>
            </a:lvl1pPr>
            <a:lvl2pPr marL="0" marR="0" lvl="1" indent="0" algn="ctr" rtl="0">
              <a:spcBef>
                <a:spcPts val="0"/>
              </a:spcBef>
              <a:buNone/>
              <a:defRPr sz="1100" b="0" i="0" u="none" strike="noStrike" cap="none">
                <a:solidFill>
                  <a:srgbClr val="FFFFFF"/>
                </a:solidFill>
                <a:latin typeface="Gill Sans"/>
                <a:ea typeface="Gill Sans"/>
                <a:cs typeface="Gill Sans"/>
                <a:sym typeface="Gill Sans"/>
              </a:defRPr>
            </a:lvl2pPr>
            <a:lvl3pPr marL="0" marR="0" lvl="2" indent="0" algn="ctr" rtl="0">
              <a:spcBef>
                <a:spcPts val="0"/>
              </a:spcBef>
              <a:buNone/>
              <a:defRPr sz="1100" b="0" i="0" u="none" strike="noStrike" cap="none">
                <a:solidFill>
                  <a:srgbClr val="FFFFFF"/>
                </a:solidFill>
                <a:latin typeface="Gill Sans"/>
                <a:ea typeface="Gill Sans"/>
                <a:cs typeface="Gill Sans"/>
                <a:sym typeface="Gill Sans"/>
              </a:defRPr>
            </a:lvl3pPr>
            <a:lvl4pPr marL="0" marR="0" lvl="3" indent="0" algn="ctr" rtl="0">
              <a:spcBef>
                <a:spcPts val="0"/>
              </a:spcBef>
              <a:buNone/>
              <a:defRPr sz="1100" b="0" i="0" u="none" strike="noStrike" cap="none">
                <a:solidFill>
                  <a:srgbClr val="FFFFFF"/>
                </a:solidFill>
                <a:latin typeface="Gill Sans"/>
                <a:ea typeface="Gill Sans"/>
                <a:cs typeface="Gill Sans"/>
                <a:sym typeface="Gill Sans"/>
              </a:defRPr>
            </a:lvl4pPr>
            <a:lvl5pPr marL="0" marR="0" lvl="4" indent="0" algn="ctr" rtl="0">
              <a:spcBef>
                <a:spcPts val="0"/>
              </a:spcBef>
              <a:buNone/>
              <a:defRPr sz="1100" b="0" i="0" u="none" strike="noStrike" cap="none">
                <a:solidFill>
                  <a:srgbClr val="FFFFFF"/>
                </a:solidFill>
                <a:latin typeface="Gill Sans"/>
                <a:ea typeface="Gill Sans"/>
                <a:cs typeface="Gill Sans"/>
                <a:sym typeface="Gill Sans"/>
              </a:defRPr>
            </a:lvl5pPr>
            <a:lvl6pPr marL="0" marR="0" lvl="5" indent="0" algn="ctr" rtl="0">
              <a:spcBef>
                <a:spcPts val="0"/>
              </a:spcBef>
              <a:buNone/>
              <a:defRPr sz="1100" b="0" i="0" u="none" strike="noStrike" cap="none">
                <a:solidFill>
                  <a:srgbClr val="FFFFFF"/>
                </a:solidFill>
                <a:latin typeface="Gill Sans"/>
                <a:ea typeface="Gill Sans"/>
                <a:cs typeface="Gill Sans"/>
                <a:sym typeface="Gill Sans"/>
              </a:defRPr>
            </a:lvl6pPr>
            <a:lvl7pPr marL="0" marR="0" lvl="6" indent="0" algn="ctr" rtl="0">
              <a:spcBef>
                <a:spcPts val="0"/>
              </a:spcBef>
              <a:buNone/>
              <a:defRPr sz="1100" b="0" i="0" u="none" strike="noStrike" cap="none">
                <a:solidFill>
                  <a:srgbClr val="FFFFFF"/>
                </a:solidFill>
                <a:latin typeface="Gill Sans"/>
                <a:ea typeface="Gill Sans"/>
                <a:cs typeface="Gill Sans"/>
                <a:sym typeface="Gill Sans"/>
              </a:defRPr>
            </a:lvl7pPr>
            <a:lvl8pPr marL="0" marR="0" lvl="7" indent="0" algn="ctr" rtl="0">
              <a:spcBef>
                <a:spcPts val="0"/>
              </a:spcBef>
              <a:buNone/>
              <a:defRPr sz="1100" b="0" i="0" u="none" strike="noStrike" cap="none">
                <a:solidFill>
                  <a:srgbClr val="FFFFFF"/>
                </a:solidFill>
                <a:latin typeface="Gill Sans"/>
                <a:ea typeface="Gill Sans"/>
                <a:cs typeface="Gill Sans"/>
                <a:sym typeface="Gill Sans"/>
              </a:defRPr>
            </a:lvl8pPr>
            <a:lvl9pPr marL="0" marR="0" lvl="8" indent="0" algn="ctr" rtl="0">
              <a:spcBef>
                <a:spcPts val="0"/>
              </a:spcBef>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24"/>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9pPr>
          </a:lstStyle>
          <a:p>
            <a:endParaRPr/>
          </a:p>
        </p:txBody>
      </p:sp>
      <p:sp>
        <p:nvSpPr>
          <p:cNvPr id="24" name="Google Shape;24;p2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25" name="Google Shape;25;p2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26" name="Google Shape;26;p24"/>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marR="0" lvl="0" indent="0" algn="ctr" rtl="0">
              <a:spcBef>
                <a:spcPts val="0"/>
              </a:spcBef>
              <a:buNone/>
              <a:defRPr sz="1100" b="0" u="none">
                <a:solidFill>
                  <a:srgbClr val="FFFFFF"/>
                </a:solidFill>
                <a:latin typeface="Gill Sans"/>
                <a:ea typeface="Gill Sans"/>
                <a:cs typeface="Gill Sans"/>
                <a:sym typeface="Gill Sans"/>
              </a:defRPr>
            </a:lvl1pPr>
            <a:lvl2pPr marL="0" marR="0" lvl="1" indent="0" algn="ctr" rtl="0">
              <a:spcBef>
                <a:spcPts val="0"/>
              </a:spcBef>
              <a:buNone/>
              <a:defRPr sz="1100" b="0" u="none">
                <a:solidFill>
                  <a:srgbClr val="FFFFFF"/>
                </a:solidFill>
                <a:latin typeface="Gill Sans"/>
                <a:ea typeface="Gill Sans"/>
                <a:cs typeface="Gill Sans"/>
                <a:sym typeface="Gill Sans"/>
              </a:defRPr>
            </a:lvl2pPr>
            <a:lvl3pPr marL="0" marR="0" lvl="2" indent="0" algn="ctr" rtl="0">
              <a:spcBef>
                <a:spcPts val="0"/>
              </a:spcBef>
              <a:buNone/>
              <a:defRPr sz="1100" b="0" u="none">
                <a:solidFill>
                  <a:srgbClr val="FFFFFF"/>
                </a:solidFill>
                <a:latin typeface="Gill Sans"/>
                <a:ea typeface="Gill Sans"/>
                <a:cs typeface="Gill Sans"/>
                <a:sym typeface="Gill Sans"/>
              </a:defRPr>
            </a:lvl3pPr>
            <a:lvl4pPr marL="0" marR="0" lvl="3" indent="0" algn="ctr" rtl="0">
              <a:spcBef>
                <a:spcPts val="0"/>
              </a:spcBef>
              <a:buNone/>
              <a:defRPr sz="1100" b="0" u="none">
                <a:solidFill>
                  <a:srgbClr val="FFFFFF"/>
                </a:solidFill>
                <a:latin typeface="Gill Sans"/>
                <a:ea typeface="Gill Sans"/>
                <a:cs typeface="Gill Sans"/>
                <a:sym typeface="Gill Sans"/>
              </a:defRPr>
            </a:lvl4pPr>
            <a:lvl5pPr marL="0" marR="0" lvl="4" indent="0" algn="ctr" rtl="0">
              <a:spcBef>
                <a:spcPts val="0"/>
              </a:spcBef>
              <a:buNone/>
              <a:defRPr sz="1100" b="0" u="none">
                <a:solidFill>
                  <a:srgbClr val="FFFFFF"/>
                </a:solidFill>
                <a:latin typeface="Gill Sans"/>
                <a:ea typeface="Gill Sans"/>
                <a:cs typeface="Gill Sans"/>
                <a:sym typeface="Gill Sans"/>
              </a:defRPr>
            </a:lvl5pPr>
            <a:lvl6pPr marL="0" marR="0" lvl="5" indent="0" algn="ctr" rtl="0">
              <a:spcBef>
                <a:spcPts val="0"/>
              </a:spcBef>
              <a:buNone/>
              <a:defRPr sz="1100" b="0" u="none">
                <a:solidFill>
                  <a:srgbClr val="FFFFFF"/>
                </a:solidFill>
                <a:latin typeface="Gill Sans"/>
                <a:ea typeface="Gill Sans"/>
                <a:cs typeface="Gill Sans"/>
                <a:sym typeface="Gill Sans"/>
              </a:defRPr>
            </a:lvl6pPr>
            <a:lvl7pPr marL="0" marR="0" lvl="6" indent="0" algn="ctr" rtl="0">
              <a:spcBef>
                <a:spcPts val="0"/>
              </a:spcBef>
              <a:buNone/>
              <a:defRPr sz="1100" b="0" u="none">
                <a:solidFill>
                  <a:srgbClr val="FFFFFF"/>
                </a:solidFill>
                <a:latin typeface="Gill Sans"/>
                <a:ea typeface="Gill Sans"/>
                <a:cs typeface="Gill Sans"/>
                <a:sym typeface="Gill Sans"/>
              </a:defRPr>
            </a:lvl7pPr>
            <a:lvl8pPr marL="0" marR="0" lvl="7" indent="0" algn="ctr" rtl="0">
              <a:spcBef>
                <a:spcPts val="0"/>
              </a:spcBef>
              <a:buNone/>
              <a:defRPr sz="1100" b="0" u="none">
                <a:solidFill>
                  <a:srgbClr val="FFFFFF"/>
                </a:solidFill>
                <a:latin typeface="Gill Sans"/>
                <a:ea typeface="Gill Sans"/>
                <a:cs typeface="Gill Sans"/>
                <a:sym typeface="Gill Sans"/>
              </a:defRPr>
            </a:lvl8pPr>
            <a:lvl9pPr marL="0" marR="0" lvl="8" indent="0" algn="ctr" rtl="0">
              <a:spcBef>
                <a:spcPts val="0"/>
              </a:spcBef>
              <a:buNone/>
              <a:defRPr sz="1100" b="0" u="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4.jp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XimVrAiFZtM" TargetMode="External"/><Relationship Id="rId4" Type="http://schemas.openxmlformats.org/officeDocument/2006/relationships/image" Target="../media/image15.jpg"/><Relationship Id="rId5" Type="http://schemas.openxmlformats.org/officeDocument/2006/relationships/hyperlink" Target="https://www.youtube.com/watch?v=XimVrAiFZtM"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QwgIKMwMkLQ" TargetMode="External"/><Relationship Id="rId4" Type="http://schemas.openxmlformats.org/officeDocument/2006/relationships/image" Target="../media/image17.jpg"/><Relationship Id="rId5" Type="http://schemas.openxmlformats.org/officeDocument/2006/relationships/hyperlink" Target="https://www.youtube.com/watch?v=QwgIKMwMkLQ"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1.jp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G4XPKAMldGI" TargetMode="External"/><Relationship Id="rId4" Type="http://schemas.openxmlformats.org/officeDocument/2006/relationships/image" Target="../media/image4.jpg"/><Relationship Id="rId5" Type="http://schemas.openxmlformats.org/officeDocument/2006/relationships/hyperlink" Target="https://www.youtube.com/watch?v=G4XPKAMldGI"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K1PPaF87E0c" TargetMode="External"/><Relationship Id="rId4" Type="http://schemas.openxmlformats.org/officeDocument/2006/relationships/image" Target="../media/image10.jpg"/><Relationship Id="rId5" Type="http://schemas.openxmlformats.org/officeDocument/2006/relationships/hyperlink" Target="https://www.youtube.com/watch?v=K1PPaF87E0c"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a:spLocks noGrp="1"/>
          </p:cNvSpPr>
          <p:nvPr>
            <p:ph type="ctrTitle"/>
          </p:nvPr>
        </p:nvSpPr>
        <p:spPr>
          <a:xfrm>
            <a:off x="7594502" y="174375"/>
            <a:ext cx="4394297" cy="6519047"/>
          </a:xfrm>
          <a:prstGeom prst="rect">
            <a:avLst/>
          </a:prstGeom>
          <a:solidFill>
            <a:srgbClr val="6895BC">
              <a:alpha val="41960"/>
            </a:srgbClr>
          </a:solidFill>
          <a:ln w="9525" cap="flat" cmpd="sng">
            <a:solidFill>
              <a:schemeClr val="lt1"/>
            </a:solidFill>
            <a:prstDash val="solid"/>
            <a:round/>
            <a:headEnd type="none" w="sm" len="sm"/>
            <a:tailEnd type="none" w="sm" len="sm"/>
          </a:ln>
        </p:spPr>
        <p:txBody>
          <a:bodyPr spcFirstLastPara="1" wrap="square" lIns="274300" tIns="182875" rIns="274300" bIns="182875" anchor="ctr" anchorCtr="1">
            <a:normAutofit fontScale="90000"/>
          </a:bodyPr>
          <a:lstStyle/>
          <a:p>
            <a:pPr marL="0" lvl="0" indent="0" algn="l" rtl="0">
              <a:lnSpc>
                <a:spcPct val="90000"/>
              </a:lnSpc>
              <a:spcBef>
                <a:spcPts val="0"/>
              </a:spcBef>
              <a:spcAft>
                <a:spcPts val="0"/>
              </a:spcAft>
              <a:buClr>
                <a:srgbClr val="262626"/>
              </a:buClr>
              <a:buSzPts val="1979"/>
              <a:buFont typeface="Gill Sans"/>
              <a:buNone/>
            </a:pPr>
            <a:r>
              <a:rPr lang="en-US" sz="1979" b="1"/>
              <a:t/>
            </a:r>
            <a:br>
              <a:rPr lang="en-US" sz="1979" b="1"/>
            </a:br>
            <a:r>
              <a:rPr lang="en-US" sz="1979" b="1"/>
              <a:t/>
            </a:r>
            <a:br>
              <a:rPr lang="en-US" sz="1979" b="1"/>
            </a:br>
            <a:r>
              <a:rPr lang="en-US" sz="1979" b="1"/>
              <a:t/>
            </a:r>
            <a:br>
              <a:rPr lang="en-US" sz="1979" b="1"/>
            </a:br>
            <a:r>
              <a:rPr lang="en-US" sz="1979" b="1"/>
              <a:t/>
            </a:r>
            <a:br>
              <a:rPr lang="en-US" sz="1979" b="1"/>
            </a:br>
            <a:r>
              <a:rPr lang="en-US" sz="1800">
                <a:latin typeface="Calibri"/>
                <a:ea typeface="Calibri"/>
                <a:cs typeface="Calibri"/>
                <a:sym typeface="Calibri"/>
              </a:rPr>
              <a:t>SLIDES TO ACCOMPANY</a:t>
            </a:r>
            <a:r>
              <a:rPr lang="en-US" sz="1979">
                <a:latin typeface="Calibri"/>
                <a:ea typeface="Calibri"/>
                <a:cs typeface="Calibri"/>
                <a:sym typeface="Calibri"/>
              </a:rPr>
              <a:t> </a:t>
            </a:r>
            <a:br>
              <a:rPr lang="en-US" sz="1979">
                <a:latin typeface="Calibri"/>
                <a:ea typeface="Calibri"/>
                <a:cs typeface="Calibri"/>
                <a:sym typeface="Calibri"/>
              </a:rPr>
            </a:br>
            <a:r>
              <a:rPr lang="en-US" sz="1979">
                <a:latin typeface="Calibri"/>
                <a:ea typeface="Calibri"/>
                <a:cs typeface="Calibri"/>
                <a:sym typeface="Calibri"/>
              </a:rPr>
              <a:t/>
            </a:r>
            <a:br>
              <a:rPr lang="en-US" sz="1979">
                <a:latin typeface="Calibri"/>
                <a:ea typeface="Calibri"/>
                <a:cs typeface="Calibri"/>
                <a:sym typeface="Calibri"/>
              </a:rPr>
            </a:br>
            <a:r>
              <a:rPr lang="en-US" sz="2790">
                <a:solidFill>
                  <a:schemeClr val="lt1"/>
                </a:solidFill>
                <a:latin typeface="Calibri"/>
                <a:ea typeface="Calibri"/>
                <a:cs typeface="Calibri"/>
                <a:sym typeface="Calibri"/>
              </a:rPr>
              <a:t>PEACE LITERACY CURRICULUM©️ </a:t>
            </a:r>
            <a:br>
              <a:rPr lang="en-US" sz="2790">
                <a:solidFill>
                  <a:schemeClr val="lt1"/>
                </a:solidFill>
                <a:latin typeface="Calibri"/>
                <a:ea typeface="Calibri"/>
                <a:cs typeface="Calibri"/>
                <a:sym typeface="Calibri"/>
              </a:rPr>
            </a:br>
            <a:r>
              <a:rPr lang="en-US" sz="2790">
                <a:solidFill>
                  <a:schemeClr val="lt1"/>
                </a:solidFill>
                <a:latin typeface="Calibri"/>
                <a:ea typeface="Calibri"/>
                <a:cs typeface="Calibri"/>
                <a:sym typeface="Calibri"/>
              </a:rPr>
              <a:t/>
            </a:r>
            <a:br>
              <a:rPr lang="en-US" sz="2790">
                <a:solidFill>
                  <a:schemeClr val="lt1"/>
                </a:solidFill>
                <a:latin typeface="Calibri"/>
                <a:ea typeface="Calibri"/>
                <a:cs typeface="Calibri"/>
                <a:sym typeface="Calibri"/>
              </a:rPr>
            </a:br>
            <a:r>
              <a:rPr lang="en-US" sz="2790">
                <a:solidFill>
                  <a:schemeClr val="lt1"/>
                </a:solidFill>
                <a:latin typeface="Calibri"/>
                <a:ea typeface="Calibri"/>
                <a:cs typeface="Calibri"/>
                <a:sym typeface="Calibri"/>
              </a:rPr>
              <a:t>THE CONSTELLATION </a:t>
            </a:r>
            <a:br>
              <a:rPr lang="en-US" sz="2790">
                <a:solidFill>
                  <a:schemeClr val="lt1"/>
                </a:solidFill>
                <a:latin typeface="Calibri"/>
                <a:ea typeface="Calibri"/>
                <a:cs typeface="Calibri"/>
                <a:sym typeface="Calibri"/>
              </a:rPr>
            </a:br>
            <a:r>
              <a:rPr lang="en-US" sz="2790">
                <a:solidFill>
                  <a:schemeClr val="lt1"/>
                </a:solidFill>
                <a:latin typeface="Calibri"/>
                <a:ea typeface="Calibri"/>
                <a:cs typeface="Calibri"/>
                <a:sym typeface="Calibri"/>
              </a:rPr>
              <a:t>OF PEACE</a:t>
            </a:r>
            <a:r>
              <a:rPr lang="en-US" sz="2790">
                <a:latin typeface="Calibri"/>
                <a:ea typeface="Calibri"/>
                <a:cs typeface="Calibri"/>
                <a:sym typeface="Calibri"/>
              </a:rPr>
              <a:t> </a:t>
            </a:r>
            <a:r>
              <a:rPr lang="en-US" sz="2430">
                <a:latin typeface="Calibri"/>
                <a:ea typeface="Calibri"/>
                <a:cs typeface="Calibri"/>
                <a:sym typeface="Calibri"/>
              </a:rPr>
              <a:t/>
            </a:r>
            <a:br>
              <a:rPr lang="en-US" sz="2430">
                <a:latin typeface="Calibri"/>
                <a:ea typeface="Calibri"/>
                <a:cs typeface="Calibri"/>
                <a:sym typeface="Calibri"/>
              </a:rPr>
            </a:br>
            <a:r>
              <a:rPr lang="en-US" sz="3420">
                <a:latin typeface="Calibri"/>
                <a:ea typeface="Calibri"/>
                <a:cs typeface="Calibri"/>
                <a:sym typeface="Calibri"/>
              </a:rPr>
              <a:t> </a:t>
            </a:r>
            <a:br>
              <a:rPr lang="en-US" sz="3420">
                <a:latin typeface="Calibri"/>
                <a:ea typeface="Calibri"/>
                <a:cs typeface="Calibri"/>
                <a:sym typeface="Calibri"/>
              </a:rPr>
            </a:br>
            <a:r>
              <a:rPr lang="en-US" sz="1979">
                <a:latin typeface="Calibri"/>
                <a:ea typeface="Calibri"/>
                <a:cs typeface="Calibri"/>
                <a:sym typeface="Calibri"/>
              </a:rPr>
              <a:t>PART2: </a:t>
            </a:r>
            <a:r>
              <a:rPr lang="en-US" sz="1979">
                <a:solidFill>
                  <a:schemeClr val="dk1"/>
                </a:solidFill>
                <a:latin typeface="Calibri"/>
                <a:ea typeface="Calibri"/>
                <a:cs typeface="Calibri"/>
                <a:sym typeface="Calibri"/>
              </a:rPr>
              <a:t>THE STARS OF STRUGGLE, TRAINING, TRUTH, AND STRATEGY</a:t>
            </a:r>
            <a:r>
              <a:rPr lang="en-US" sz="1979">
                <a:latin typeface="Calibri"/>
                <a:ea typeface="Calibri"/>
                <a:cs typeface="Calibri"/>
                <a:sym typeface="Calibri"/>
              </a:rPr>
              <a:t/>
            </a:r>
            <a:br>
              <a:rPr lang="en-US" sz="1979">
                <a:latin typeface="Calibri"/>
                <a:ea typeface="Calibri"/>
                <a:cs typeface="Calibri"/>
                <a:sym typeface="Calibri"/>
              </a:rPr>
            </a:br>
            <a:r>
              <a:rPr lang="en-US" sz="1979">
                <a:latin typeface="Calibri"/>
                <a:ea typeface="Calibri"/>
                <a:cs typeface="Calibri"/>
                <a:sym typeface="Calibri"/>
              </a:rPr>
              <a:t/>
            </a:r>
            <a:br>
              <a:rPr lang="en-US" sz="1979">
                <a:latin typeface="Calibri"/>
                <a:ea typeface="Calibri"/>
                <a:cs typeface="Calibri"/>
                <a:sym typeface="Calibri"/>
              </a:rPr>
            </a:br>
            <a:r>
              <a:rPr lang="en-US" sz="1800" cap="none">
                <a:latin typeface="Calibri"/>
                <a:ea typeface="Calibri"/>
                <a:cs typeface="Calibri"/>
                <a:sym typeface="Calibri"/>
              </a:rPr>
              <a:t>available at peaceliteracy.org</a:t>
            </a:r>
            <a:r>
              <a:rPr lang="en-US" sz="3420">
                <a:latin typeface="Calibri"/>
                <a:ea typeface="Calibri"/>
                <a:cs typeface="Calibri"/>
                <a:sym typeface="Calibri"/>
              </a:rPr>
              <a:t/>
            </a:r>
            <a:br>
              <a:rPr lang="en-US" sz="3420">
                <a:latin typeface="Calibri"/>
                <a:ea typeface="Calibri"/>
                <a:cs typeface="Calibri"/>
                <a:sym typeface="Calibri"/>
              </a:rPr>
            </a:br>
            <a:r>
              <a:rPr lang="en-US" sz="3420">
                <a:latin typeface="Calibri"/>
                <a:ea typeface="Calibri"/>
                <a:cs typeface="Calibri"/>
                <a:sym typeface="Calibri"/>
              </a:rPr>
              <a:t/>
            </a:r>
            <a:br>
              <a:rPr lang="en-US" sz="3420">
                <a:latin typeface="Calibri"/>
                <a:ea typeface="Calibri"/>
                <a:cs typeface="Calibri"/>
                <a:sym typeface="Calibri"/>
              </a:rPr>
            </a:br>
            <a:r>
              <a:rPr lang="en-US" sz="1800" cap="none">
                <a:solidFill>
                  <a:schemeClr val="lt1"/>
                </a:solidFill>
                <a:latin typeface="Calibri"/>
                <a:ea typeface="Calibri"/>
                <a:cs typeface="Calibri"/>
                <a:sym typeface="Calibri"/>
              </a:rPr>
              <a:t>Prepared by</a:t>
            </a:r>
            <a:r>
              <a:rPr lang="en-US" sz="1800">
                <a:solidFill>
                  <a:schemeClr val="lt1"/>
                </a:solidFill>
                <a:latin typeface="Calibri"/>
                <a:ea typeface="Calibri"/>
                <a:cs typeface="Calibri"/>
                <a:sym typeface="Calibri"/>
              </a:rPr>
              <a:t/>
            </a:r>
            <a:br>
              <a:rPr lang="en-US" sz="1800">
                <a:solidFill>
                  <a:schemeClr val="lt1"/>
                </a:solidFill>
                <a:latin typeface="Calibri"/>
                <a:ea typeface="Calibri"/>
                <a:cs typeface="Calibri"/>
                <a:sym typeface="Calibri"/>
              </a:rPr>
            </a:br>
            <a:r>
              <a:rPr lang="en-US" sz="1800" cap="none">
                <a:solidFill>
                  <a:schemeClr val="lt1"/>
                </a:solidFill>
                <a:latin typeface="Calibri"/>
                <a:ea typeface="Calibri"/>
                <a:cs typeface="Calibri"/>
                <a:sym typeface="Calibri"/>
              </a:rPr>
              <a:t>Paul K. Chappell </a:t>
            </a:r>
            <a:br>
              <a:rPr lang="en-US" sz="1800" cap="none">
                <a:solidFill>
                  <a:schemeClr val="lt1"/>
                </a:solidFill>
                <a:latin typeface="Calibri"/>
                <a:ea typeface="Calibri"/>
                <a:cs typeface="Calibri"/>
                <a:sym typeface="Calibri"/>
              </a:rPr>
            </a:br>
            <a:r>
              <a:rPr lang="en-US" sz="1800" cap="none">
                <a:solidFill>
                  <a:schemeClr val="lt1"/>
                </a:solidFill>
                <a:latin typeface="Calibri"/>
                <a:ea typeface="Calibri"/>
                <a:cs typeface="Calibri"/>
                <a:sym typeface="Calibri"/>
              </a:rPr>
              <a:t>and Stephanie Clapes</a:t>
            </a:r>
            <a:r>
              <a:rPr lang="en-US" sz="3420">
                <a:latin typeface="Calibri"/>
                <a:ea typeface="Calibri"/>
                <a:cs typeface="Calibri"/>
                <a:sym typeface="Calibri"/>
              </a:rPr>
              <a:t/>
            </a:r>
            <a:br>
              <a:rPr lang="en-US" sz="3420">
                <a:latin typeface="Calibri"/>
                <a:ea typeface="Calibri"/>
                <a:cs typeface="Calibri"/>
                <a:sym typeface="Calibri"/>
              </a:rPr>
            </a:br>
            <a:endParaRPr sz="4320">
              <a:solidFill>
                <a:schemeClr val="lt1"/>
              </a:solidFill>
              <a:latin typeface="Calibri"/>
              <a:ea typeface="Calibri"/>
              <a:cs typeface="Calibri"/>
              <a:sym typeface="Calibri"/>
            </a:endParaRPr>
          </a:p>
        </p:txBody>
      </p:sp>
      <p:pic>
        <p:nvPicPr>
          <p:cNvPr id="108" name="Google Shape;108;p1"/>
          <p:cNvPicPr preferRelativeResize="0"/>
          <p:nvPr/>
        </p:nvPicPr>
        <p:blipFill rotWithShape="1">
          <a:blip r:embed="rId3">
            <a:alphaModFix/>
          </a:blip>
          <a:srcRect l="27988" r="7139"/>
          <a:stretch/>
        </p:blipFill>
        <p:spPr>
          <a:xfrm>
            <a:off x="188418" y="174375"/>
            <a:ext cx="7291784" cy="6519047"/>
          </a:xfrm>
          <a:prstGeom prst="rect">
            <a:avLst/>
          </a:prstGeom>
          <a:noFill/>
          <a:ln>
            <a:noFill/>
          </a:ln>
        </p:spPr>
      </p:pic>
      <p:sp>
        <p:nvSpPr>
          <p:cNvPr id="109" name="Google Shape;109;p1"/>
          <p:cNvSpPr/>
          <p:nvPr/>
        </p:nvSpPr>
        <p:spPr>
          <a:xfrm>
            <a:off x="293083" y="292919"/>
            <a:ext cx="1300480" cy="364847"/>
          </a:xfrm>
          <a:prstGeom prst="homePlate">
            <a:avLst>
              <a:gd name="adj" fmla="val 48525"/>
            </a:avLst>
          </a:prstGeom>
          <a:solidFill>
            <a:srgbClr val="7F7F7F">
              <a:alpha val="6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b="0" i="0" u="none" strike="noStrike" cap="none">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110" name="Google Shape;110;p1"/>
          <p:cNvSpPr/>
          <p:nvPr/>
        </p:nvSpPr>
        <p:spPr>
          <a:xfrm>
            <a:off x="1481803" y="292919"/>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98"/>
        <p:cNvGrpSpPr/>
        <p:nvPr/>
      </p:nvGrpSpPr>
      <p:grpSpPr>
        <a:xfrm>
          <a:off x="0" y="0"/>
          <a:ext cx="0" cy="0"/>
          <a:chOff x="0" y="0"/>
          <a:chExt cx="0" cy="0"/>
        </a:xfrm>
      </p:grpSpPr>
      <p:sp>
        <p:nvSpPr>
          <p:cNvPr id="199" name="Google Shape;199;p10"/>
          <p:cNvSpPr/>
          <p:nvPr/>
        </p:nvSpPr>
        <p:spPr>
          <a:xfrm rot="10800000" flipH="1">
            <a:off x="0" y="-2"/>
            <a:ext cx="6096000" cy="6858001"/>
          </a:xfrm>
          <a:prstGeom prst="rect">
            <a:avLst/>
          </a:prstGeom>
          <a:blipFill rotWithShape="1">
            <a:blip r:embed="rId3">
              <a:alphaModFix/>
            </a:blip>
            <a:stretch>
              <a:fillRect l="-69852" t="-685" r="-46321" b="-1911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00" name="Google Shape;200;p10"/>
          <p:cNvSpPr txBox="1">
            <a:spLocks noGrp="1"/>
          </p:cNvSpPr>
          <p:nvPr>
            <p:ph type="title"/>
          </p:nvPr>
        </p:nvSpPr>
        <p:spPr>
          <a:xfrm>
            <a:off x="265471" y="2231923"/>
            <a:ext cx="5484989" cy="3824748"/>
          </a:xfrm>
          <a:prstGeom prst="rect">
            <a:avLst/>
          </a:prstGeom>
          <a:solidFill>
            <a:schemeClr val="dk1">
              <a:alpha val="49803"/>
            </a:schemeClr>
          </a:solidFill>
          <a:ln w="9525" cap="flat" cmpd="sng">
            <a:solidFill>
              <a:schemeClr val="lt1"/>
            </a:solidFill>
            <a:prstDash val="solid"/>
            <a:round/>
            <a:headEnd type="none" w="sm" len="sm"/>
            <a:tailEnd type="none" w="sm" len="sm"/>
          </a:ln>
        </p:spPr>
        <p:txBody>
          <a:bodyPr spcFirstLastPara="1" wrap="square" lIns="182875" tIns="182875" rIns="182875" bIns="182875" anchor="ctr" anchorCtr="1">
            <a:noAutofit/>
          </a:bodyPr>
          <a:lstStyle/>
          <a:p>
            <a:pPr marL="0" lvl="0" indent="0" algn="l" rtl="0">
              <a:lnSpc>
                <a:spcPct val="90000"/>
              </a:lnSpc>
              <a:spcBef>
                <a:spcPts val="0"/>
              </a:spcBef>
              <a:spcAft>
                <a:spcPts val="0"/>
              </a:spcAft>
              <a:buClr>
                <a:schemeClr val="lt1"/>
              </a:buClr>
              <a:buSzPts val="2400"/>
              <a:buFont typeface="Calibri"/>
              <a:buNone/>
            </a:pPr>
            <a:r>
              <a:rPr lang="en-US" sz="2400" cap="none">
                <a:solidFill>
                  <a:schemeClr val="lt1"/>
                </a:solidFill>
                <a:latin typeface="Calibri"/>
                <a:ea typeface="Calibri"/>
                <a:cs typeface="Calibri"/>
                <a:sym typeface="Calibri"/>
              </a:rPr>
              <a:t>Born a slave in 1862, Ida B. Wells-Barnett went on to become a prominent journalist and activist.</a:t>
            </a:r>
            <a:br>
              <a:rPr lang="en-US" sz="2400" cap="none">
                <a:solidFill>
                  <a:schemeClr val="lt1"/>
                </a:solidFill>
                <a:latin typeface="Calibri"/>
                <a:ea typeface="Calibri"/>
                <a:cs typeface="Calibri"/>
                <a:sym typeface="Calibri"/>
              </a:rPr>
            </a:br>
            <a:r>
              <a:rPr lang="en-US" sz="2400" cap="none">
                <a:solidFill>
                  <a:schemeClr val="lt1"/>
                </a:solidFill>
                <a:latin typeface="Calibri"/>
                <a:ea typeface="Calibri"/>
                <a:cs typeface="Calibri"/>
                <a:sym typeface="Calibri"/>
              </a:rPr>
              <a:t/>
            </a:r>
            <a:br>
              <a:rPr lang="en-US" sz="2400" cap="none">
                <a:solidFill>
                  <a:schemeClr val="lt1"/>
                </a:solidFill>
                <a:latin typeface="Calibri"/>
                <a:ea typeface="Calibri"/>
                <a:cs typeface="Calibri"/>
                <a:sym typeface="Calibri"/>
              </a:rPr>
            </a:br>
            <a:r>
              <a:rPr lang="en-US" sz="2400" cap="none">
                <a:solidFill>
                  <a:schemeClr val="lt1"/>
                </a:solidFill>
                <a:latin typeface="Calibri"/>
                <a:ea typeface="Calibri"/>
                <a:cs typeface="Calibri"/>
                <a:sym typeface="Calibri"/>
              </a:rPr>
              <a:t>“The way to right wrongs is to turn the light of truth upon them.” </a:t>
            </a:r>
            <a:br>
              <a:rPr lang="en-US" sz="2400" cap="none">
                <a:solidFill>
                  <a:schemeClr val="lt1"/>
                </a:solidFill>
                <a:latin typeface="Calibri"/>
                <a:ea typeface="Calibri"/>
                <a:cs typeface="Calibri"/>
                <a:sym typeface="Calibri"/>
              </a:rPr>
            </a:br>
            <a:r>
              <a:rPr lang="en-US" sz="2400" cap="none">
                <a:solidFill>
                  <a:schemeClr val="lt1"/>
                </a:solidFill>
                <a:latin typeface="Calibri"/>
                <a:ea typeface="Calibri"/>
                <a:cs typeface="Calibri"/>
                <a:sym typeface="Calibri"/>
              </a:rPr>
              <a:t>				</a:t>
            </a:r>
            <a:r>
              <a:rPr lang="en-US" sz="1800" cap="none">
                <a:solidFill>
                  <a:schemeClr val="lt1"/>
                </a:solidFill>
                <a:latin typeface="Calibri"/>
                <a:ea typeface="Calibri"/>
                <a:cs typeface="Calibri"/>
                <a:sym typeface="Calibri"/>
              </a:rPr>
              <a:t>-Ida B. Wells</a:t>
            </a:r>
            <a:r>
              <a:rPr lang="en-US" sz="1800">
                <a:solidFill>
                  <a:schemeClr val="lt1"/>
                </a:solidFill>
                <a:latin typeface="Calibri"/>
                <a:ea typeface="Calibri"/>
                <a:cs typeface="Calibri"/>
                <a:sym typeface="Calibri"/>
              </a:rPr>
              <a:t/>
            </a:r>
            <a:br>
              <a:rPr lang="en-US" sz="1800">
                <a:solidFill>
                  <a:schemeClr val="lt1"/>
                </a:solidFill>
                <a:latin typeface="Calibri"/>
                <a:ea typeface="Calibri"/>
                <a:cs typeface="Calibri"/>
                <a:sym typeface="Calibri"/>
              </a:rPr>
            </a:br>
            <a:endParaRPr sz="1800" cap="none">
              <a:solidFill>
                <a:schemeClr val="lt1"/>
              </a:solidFill>
              <a:latin typeface="Calibri"/>
              <a:ea typeface="Calibri"/>
              <a:cs typeface="Calibri"/>
              <a:sym typeface="Calibri"/>
            </a:endParaRPr>
          </a:p>
        </p:txBody>
      </p:sp>
      <p:sp>
        <p:nvSpPr>
          <p:cNvPr id="201" name="Google Shape;201;p10"/>
          <p:cNvSpPr txBox="1"/>
          <p:nvPr/>
        </p:nvSpPr>
        <p:spPr>
          <a:xfrm>
            <a:off x="265470" y="1032385"/>
            <a:ext cx="5484989" cy="894738"/>
          </a:xfrm>
          <a:prstGeom prst="rect">
            <a:avLst/>
          </a:prstGeom>
          <a:solidFill>
            <a:schemeClr val="dk1">
              <a:alpha val="49803"/>
            </a:schemeClr>
          </a:solidFill>
          <a:ln w="31750" cap="sq" cmpd="sng">
            <a:solidFill>
              <a:schemeClr val="lt1"/>
            </a:solidFill>
            <a:prstDash val="solid"/>
            <a:miter lim="800000"/>
            <a:headEnd type="none" w="sm" len="sm"/>
            <a:tailEnd type="none" w="sm" len="sm"/>
          </a:ln>
        </p:spPr>
        <p:txBody>
          <a:bodyPr spcFirstLastPara="1" wrap="square" lIns="182875" tIns="182875" rIns="182875" bIns="182875" anchor="ctr" anchorCtr="1">
            <a:normAutofit/>
          </a:bodyPr>
          <a:lstStyle/>
          <a:p>
            <a:pPr marL="0" marR="0" lvl="0" indent="0" algn="ctr" rtl="0">
              <a:lnSpc>
                <a:spcPct val="115000"/>
              </a:lnSpc>
              <a:spcBef>
                <a:spcPts val="0"/>
              </a:spcBef>
              <a:spcAft>
                <a:spcPts val="0"/>
              </a:spcAft>
              <a:buClr>
                <a:schemeClr val="lt1"/>
              </a:buClr>
              <a:buSzPts val="2340"/>
              <a:buFont typeface="Calibri"/>
              <a:buNone/>
            </a:pPr>
            <a:r>
              <a:rPr lang="en-US" sz="2340" b="1" cap="none">
                <a:solidFill>
                  <a:schemeClr val="lt1"/>
                </a:solidFill>
                <a:latin typeface="Calibri"/>
                <a:ea typeface="Calibri"/>
                <a:cs typeface="Calibri"/>
                <a:sym typeface="Calibri"/>
              </a:rPr>
              <a:t>Star of Truth</a:t>
            </a:r>
            <a:endParaRPr/>
          </a:p>
        </p:txBody>
      </p:sp>
      <p:pic>
        <p:nvPicPr>
          <p:cNvPr id="202" name="Google Shape;202;p10"/>
          <p:cNvPicPr preferRelativeResize="0"/>
          <p:nvPr/>
        </p:nvPicPr>
        <p:blipFill rotWithShape="1">
          <a:blip r:embed="rId4">
            <a:alphaModFix/>
          </a:blip>
          <a:srcRect l="27419" r="15952"/>
          <a:stretch/>
        </p:blipFill>
        <p:spPr>
          <a:xfrm>
            <a:off x="6750602" y="1079908"/>
            <a:ext cx="4784049" cy="4976763"/>
          </a:xfrm>
          <a:prstGeom prst="rect">
            <a:avLst/>
          </a:prstGeom>
          <a:noFill/>
          <a:ln w="38100" cap="flat" cmpd="sng">
            <a:solidFill>
              <a:schemeClr val="lt1"/>
            </a:solidFill>
            <a:prstDash val="solid"/>
            <a:round/>
            <a:headEnd type="none" w="sm" len="sm"/>
            <a:tailEnd type="none" w="sm" len="sm"/>
          </a:ln>
        </p:spPr>
      </p:pic>
      <p:sp>
        <p:nvSpPr>
          <p:cNvPr id="203" name="Google Shape;203;p10"/>
          <p:cNvSpPr/>
          <p:nvPr/>
        </p:nvSpPr>
        <p:spPr>
          <a:xfrm>
            <a:off x="213570" y="153771"/>
            <a:ext cx="1300480" cy="364847"/>
          </a:xfrm>
          <a:prstGeom prst="homePlate">
            <a:avLst>
              <a:gd name="adj" fmla="val 48525"/>
            </a:avLst>
          </a:prstGeom>
          <a:solidFill>
            <a:schemeClr val="dk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204" name="Google Shape;204;p10"/>
          <p:cNvSpPr/>
          <p:nvPr/>
        </p:nvSpPr>
        <p:spPr>
          <a:xfrm>
            <a:off x="1402290" y="153771"/>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08"/>
        <p:cNvGrpSpPr/>
        <p:nvPr/>
      </p:nvGrpSpPr>
      <p:grpSpPr>
        <a:xfrm>
          <a:off x="0" y="0"/>
          <a:ext cx="0" cy="0"/>
          <a:chOff x="0" y="0"/>
          <a:chExt cx="0" cy="0"/>
        </a:xfrm>
      </p:grpSpPr>
      <p:pic>
        <p:nvPicPr>
          <p:cNvPr id="209" name="Google Shape;209;p11" descr="This is why you don't leave a sweet toothed toddler at the kitchen table to finish their dinner and earn dessert. Especially when dessert is sitting out on the counter." title="Lying Toddler">
            <a:hlinkClick r:id="rId3"/>
          </p:cNvPr>
          <p:cNvPicPr preferRelativeResize="0"/>
          <p:nvPr/>
        </p:nvPicPr>
        <p:blipFill rotWithShape="1">
          <a:blip r:embed="rId4">
            <a:alphaModFix/>
          </a:blip>
          <a:srcRect l="29289" r="29290"/>
          <a:stretch/>
        </p:blipFill>
        <p:spPr>
          <a:xfrm>
            <a:off x="4330821" y="938244"/>
            <a:ext cx="3028334" cy="5483536"/>
          </a:xfrm>
          <a:prstGeom prst="rect">
            <a:avLst/>
          </a:prstGeom>
          <a:noFill/>
          <a:ln>
            <a:noFill/>
          </a:ln>
        </p:spPr>
      </p:pic>
      <p:sp>
        <p:nvSpPr>
          <p:cNvPr id="210" name="Google Shape;210;p11"/>
          <p:cNvSpPr/>
          <p:nvPr/>
        </p:nvSpPr>
        <p:spPr>
          <a:xfrm>
            <a:off x="213570" y="153771"/>
            <a:ext cx="1300480" cy="364847"/>
          </a:xfrm>
          <a:prstGeom prst="homePlate">
            <a:avLst>
              <a:gd name="adj" fmla="val 48525"/>
            </a:avLst>
          </a:prstGeom>
          <a:solidFill>
            <a:schemeClr val="dk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211" name="Google Shape;211;p11"/>
          <p:cNvSpPr/>
          <p:nvPr/>
        </p:nvSpPr>
        <p:spPr>
          <a:xfrm>
            <a:off x="1402290" y="153771"/>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
        <p:nvSpPr>
          <p:cNvPr id="212" name="Google Shape;212;p11"/>
          <p:cNvSpPr/>
          <p:nvPr/>
        </p:nvSpPr>
        <p:spPr>
          <a:xfrm>
            <a:off x="2151529" y="153771"/>
            <a:ext cx="55581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lt1"/>
                </a:solidFill>
                <a:latin typeface="Arial"/>
                <a:ea typeface="Arial"/>
                <a:cs typeface="Arial"/>
                <a:sym typeface="Arial"/>
                <a:hlinkClick r:id="rId5"/>
              </a:rPr>
              <a:t>https://www.youtube.com/watch?v=XimVrAiFZtM</a:t>
            </a:r>
            <a:endParaRPr sz="1800">
              <a:solidFill>
                <a:schemeClr val="lt1"/>
              </a:solidFill>
              <a:latin typeface="Gill Sans"/>
              <a:ea typeface="Gill Sans"/>
              <a:cs typeface="Gill Sans"/>
              <a:sym typeface="Gill Sans"/>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2"/>
          <p:cNvPicPr preferRelativeResize="0"/>
          <p:nvPr/>
        </p:nvPicPr>
        <p:blipFill rotWithShape="1">
          <a:blip r:embed="rId3">
            <a:alphaModFix/>
          </a:blip>
          <a:srcRect l="2744" t="6781" r="3920" b="2748"/>
          <a:stretch/>
        </p:blipFill>
        <p:spPr>
          <a:xfrm>
            <a:off x="6491174" y="0"/>
            <a:ext cx="5700826" cy="7000568"/>
          </a:xfrm>
          <a:prstGeom prst="rect">
            <a:avLst/>
          </a:prstGeom>
          <a:noFill/>
          <a:ln>
            <a:noFill/>
          </a:ln>
        </p:spPr>
      </p:pic>
      <p:sp>
        <p:nvSpPr>
          <p:cNvPr id="219" name="Google Shape;219;p12"/>
          <p:cNvSpPr/>
          <p:nvPr/>
        </p:nvSpPr>
        <p:spPr>
          <a:xfrm>
            <a:off x="1" y="1"/>
            <a:ext cx="6537474"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20" name="Google Shape;220;p12"/>
          <p:cNvSpPr txBox="1">
            <a:spLocks noGrp="1"/>
          </p:cNvSpPr>
          <p:nvPr>
            <p:ph type="body" idx="1"/>
          </p:nvPr>
        </p:nvSpPr>
        <p:spPr>
          <a:xfrm>
            <a:off x="452285" y="1338416"/>
            <a:ext cx="5643715" cy="4323736"/>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1">
            <a:normAutofit/>
          </a:bodyPr>
          <a:lstStyle/>
          <a:p>
            <a:pPr marL="0" lvl="0" indent="0" algn="ctr" rtl="0">
              <a:lnSpc>
                <a:spcPct val="100000"/>
              </a:lnSpc>
              <a:spcBef>
                <a:spcPts val="0"/>
              </a:spcBef>
              <a:spcAft>
                <a:spcPts val="0"/>
              </a:spcAft>
              <a:buSzPts val="2800"/>
              <a:buNone/>
            </a:pPr>
            <a:r>
              <a:rPr lang="en-US" sz="2800" b="1">
                <a:solidFill>
                  <a:schemeClr val="dk1"/>
                </a:solidFill>
                <a:latin typeface="Calibri"/>
                <a:ea typeface="Calibri"/>
                <a:cs typeface="Calibri"/>
                <a:sym typeface="Calibri"/>
              </a:rPr>
              <a:t>“I learned that integrity means being honest not only with others, but also with myself. If I am not truthful with myself, then I cannot learn from my mistakes, grow as a human being, and achieve my full potential.”</a:t>
            </a:r>
            <a:br>
              <a:rPr lang="en-US" sz="2800" b="1">
                <a:solidFill>
                  <a:schemeClr val="dk1"/>
                </a:solidFill>
                <a:latin typeface="Calibri"/>
                <a:ea typeface="Calibri"/>
                <a:cs typeface="Calibri"/>
                <a:sym typeface="Calibri"/>
              </a:rPr>
            </a:br>
            <a:endParaRPr sz="1800" b="1">
              <a:solidFill>
                <a:schemeClr val="dk1"/>
              </a:solidFill>
              <a:latin typeface="Calibri"/>
              <a:ea typeface="Calibri"/>
              <a:cs typeface="Calibri"/>
              <a:sym typeface="Calibri"/>
            </a:endParaRPr>
          </a:p>
          <a:p>
            <a:pPr marL="0" lvl="0" indent="0" algn="ctr" rtl="0">
              <a:lnSpc>
                <a:spcPct val="100000"/>
              </a:lnSpc>
              <a:spcBef>
                <a:spcPts val="0"/>
              </a:spcBef>
              <a:spcAft>
                <a:spcPts val="0"/>
              </a:spcAft>
              <a:buClr>
                <a:schemeClr val="dk1"/>
              </a:buClr>
              <a:buSzPts val="1100"/>
              <a:buNone/>
            </a:pPr>
            <a:r>
              <a:rPr lang="en-US" sz="1800" b="1">
                <a:solidFill>
                  <a:schemeClr val="dk1"/>
                </a:solidFill>
                <a:latin typeface="Calibri"/>
                <a:ea typeface="Calibri"/>
                <a:cs typeface="Calibri"/>
                <a:sym typeface="Calibri"/>
              </a:rPr>
              <a:t>-Paul K. Chappell, </a:t>
            </a:r>
            <a:r>
              <a:rPr lang="en-US" sz="1800" b="1" i="1">
                <a:solidFill>
                  <a:schemeClr val="dk1"/>
                </a:solidFill>
                <a:latin typeface="Calibri"/>
                <a:ea typeface="Calibri"/>
                <a:cs typeface="Calibri"/>
                <a:sym typeface="Calibri"/>
              </a:rPr>
              <a:t>Soldiers of Peace</a:t>
            </a:r>
            <a:r>
              <a:rPr lang="en-US" sz="1800" b="1">
                <a:solidFill>
                  <a:schemeClr val="dk1"/>
                </a:solidFill>
                <a:latin typeface="Calibri"/>
                <a:ea typeface="Calibri"/>
                <a:cs typeface="Calibri"/>
                <a:sym typeface="Calibri"/>
              </a:rPr>
              <a:t>, pg. 167</a:t>
            </a:r>
            <a:endParaRPr/>
          </a:p>
        </p:txBody>
      </p:sp>
      <p:sp>
        <p:nvSpPr>
          <p:cNvPr id="221" name="Google Shape;221;p12"/>
          <p:cNvSpPr/>
          <p:nvPr/>
        </p:nvSpPr>
        <p:spPr>
          <a:xfrm>
            <a:off x="213570" y="153771"/>
            <a:ext cx="1300480" cy="364847"/>
          </a:xfrm>
          <a:prstGeom prst="homePlate">
            <a:avLst>
              <a:gd name="adj" fmla="val 48525"/>
            </a:avLst>
          </a:prstGeom>
          <a:solidFill>
            <a:schemeClr val="dk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222" name="Google Shape;222;p12"/>
          <p:cNvSpPr/>
          <p:nvPr/>
        </p:nvSpPr>
        <p:spPr>
          <a:xfrm>
            <a:off x="1402290" y="153771"/>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27"/>
        <p:cNvGrpSpPr/>
        <p:nvPr/>
      </p:nvGrpSpPr>
      <p:grpSpPr>
        <a:xfrm>
          <a:off x="0" y="0"/>
          <a:ext cx="0" cy="0"/>
          <a:chOff x="0" y="0"/>
          <a:chExt cx="0" cy="0"/>
        </a:xfrm>
      </p:grpSpPr>
      <p:pic>
        <p:nvPicPr>
          <p:cNvPr id="228" name="Google Shape;228;p13" descr="A baby puts in a ton of hard work and effort to get a cookie from the cupboard only to have it snatched away by the family dog. Sometimes life isn't fair!&#10;&#10;Source &amp; embed code: https://rumble.com/v324nm-dog-steals-cookie-from-baby..html.&#10;&#10;For licensing, please email licensing@rumble.com." title="Baby furious at dog for stealing his cookie">
            <a:hlinkClick r:id="rId3"/>
          </p:cNvPr>
          <p:cNvPicPr preferRelativeResize="0"/>
          <p:nvPr/>
        </p:nvPicPr>
        <p:blipFill rotWithShape="1">
          <a:blip r:embed="rId4">
            <a:alphaModFix/>
          </a:blip>
          <a:srcRect/>
          <a:stretch/>
        </p:blipFill>
        <p:spPr>
          <a:xfrm>
            <a:off x="1671366" y="851561"/>
            <a:ext cx="9144000" cy="5590850"/>
          </a:xfrm>
          <a:prstGeom prst="rect">
            <a:avLst/>
          </a:prstGeom>
          <a:noFill/>
          <a:ln>
            <a:noFill/>
          </a:ln>
        </p:spPr>
      </p:pic>
      <p:sp>
        <p:nvSpPr>
          <p:cNvPr id="229" name="Google Shape;229;p13"/>
          <p:cNvSpPr/>
          <p:nvPr/>
        </p:nvSpPr>
        <p:spPr>
          <a:xfrm>
            <a:off x="1514050" y="677644"/>
            <a:ext cx="9458632" cy="5938683"/>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30" name="Google Shape;230;p13"/>
          <p:cNvSpPr/>
          <p:nvPr/>
        </p:nvSpPr>
        <p:spPr>
          <a:xfrm>
            <a:off x="213570" y="153771"/>
            <a:ext cx="1300480" cy="364847"/>
          </a:xfrm>
          <a:prstGeom prst="homePlate">
            <a:avLst>
              <a:gd name="adj" fmla="val 48525"/>
            </a:avLst>
          </a:prstGeom>
          <a:solidFill>
            <a:schemeClr val="dk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231" name="Google Shape;231;p13"/>
          <p:cNvSpPr/>
          <p:nvPr/>
        </p:nvSpPr>
        <p:spPr>
          <a:xfrm>
            <a:off x="1402290" y="153771"/>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
        <p:nvSpPr>
          <p:cNvPr id="232" name="Google Shape;232;p13"/>
          <p:cNvSpPr/>
          <p:nvPr/>
        </p:nvSpPr>
        <p:spPr>
          <a:xfrm>
            <a:off x="2011890" y="153771"/>
            <a:ext cx="51787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lt1"/>
                </a:solidFill>
                <a:latin typeface="Arial"/>
                <a:ea typeface="Arial"/>
                <a:cs typeface="Arial"/>
                <a:sym typeface="Arial"/>
                <a:hlinkClick r:id="rId5"/>
              </a:rPr>
              <a:t>https://www.youtube.com/watch?v=QwgIKMwMkLQ</a:t>
            </a:r>
            <a:endParaRPr sz="1800">
              <a:solidFill>
                <a:schemeClr val="lt1"/>
              </a:solidFill>
              <a:latin typeface="Gill Sans"/>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4"/>
          <p:cNvSpPr/>
          <p:nvPr/>
        </p:nvSpPr>
        <p:spPr>
          <a:xfrm rot="10800000" flipH="1">
            <a:off x="-139747" y="-86363"/>
            <a:ext cx="9631805" cy="7121747"/>
          </a:xfrm>
          <a:prstGeom prst="rect">
            <a:avLst/>
          </a:prstGeom>
          <a:blipFill rotWithShape="1">
            <a:blip r:embed="rId3">
              <a:alphaModFix/>
            </a:blip>
            <a:stretch>
              <a:fillRect l="-63380" t="-3977" r="-52794" b="-15821"/>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39" name="Google Shape;239;p14"/>
          <p:cNvSpPr txBox="1"/>
          <p:nvPr/>
        </p:nvSpPr>
        <p:spPr>
          <a:xfrm>
            <a:off x="707241" y="3865841"/>
            <a:ext cx="6065695" cy="2629743"/>
          </a:xfrm>
          <a:prstGeom prst="rect">
            <a:avLst/>
          </a:prstGeom>
          <a:solidFill>
            <a:srgbClr val="3F3F3F"/>
          </a:solid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1850"/>
              <a:buFont typeface="Calibri"/>
              <a:buNone/>
            </a:pPr>
            <a:r>
              <a:rPr lang="en-US" sz="1850" cap="none" dirty="0">
                <a:solidFill>
                  <a:schemeClr val="lt1"/>
                </a:solidFill>
                <a:latin typeface="Calibri"/>
                <a:ea typeface="Calibri"/>
                <a:cs typeface="Calibri"/>
                <a:sym typeface="Calibri"/>
              </a:rPr>
              <a:t>Brute force </a:t>
            </a:r>
            <a:r>
              <a:rPr lang="en-US" sz="1850" cap="none" dirty="0" smtClean="0">
                <a:solidFill>
                  <a:schemeClr val="lt1"/>
                </a:solidFill>
                <a:latin typeface="Calibri"/>
                <a:ea typeface="Calibri"/>
                <a:cs typeface="Calibri"/>
                <a:sym typeface="Calibri"/>
              </a:rPr>
              <a:t>usually </a:t>
            </a:r>
            <a:r>
              <a:rPr lang="en-US" sz="1850" cap="none" dirty="0">
                <a:solidFill>
                  <a:schemeClr val="lt1"/>
                </a:solidFill>
                <a:latin typeface="Calibri"/>
                <a:ea typeface="Calibri"/>
                <a:cs typeface="Calibri"/>
                <a:sym typeface="Calibri"/>
              </a:rPr>
              <a:t>deals with symptoms of problems, whereas strategy </a:t>
            </a:r>
            <a:r>
              <a:rPr lang="en-US" sz="1850" cap="none" dirty="0" smtClean="0">
                <a:solidFill>
                  <a:schemeClr val="lt1"/>
                </a:solidFill>
                <a:latin typeface="Calibri"/>
                <a:ea typeface="Calibri"/>
                <a:cs typeface="Calibri"/>
                <a:sym typeface="Calibri"/>
              </a:rPr>
              <a:t>enables </a:t>
            </a:r>
            <a:r>
              <a:rPr lang="en-US" sz="1850" cap="none" dirty="0">
                <a:solidFill>
                  <a:schemeClr val="lt1"/>
                </a:solidFill>
                <a:latin typeface="Calibri"/>
                <a:ea typeface="Calibri"/>
                <a:cs typeface="Calibri"/>
                <a:sym typeface="Calibri"/>
              </a:rPr>
              <a:t>us to </a:t>
            </a:r>
            <a:r>
              <a:rPr lang="en-US" sz="1850" cap="none" dirty="0" smtClean="0">
                <a:solidFill>
                  <a:schemeClr val="lt1"/>
                </a:solidFill>
                <a:latin typeface="Calibri"/>
                <a:ea typeface="Calibri"/>
                <a:cs typeface="Calibri"/>
                <a:sym typeface="Calibri"/>
              </a:rPr>
              <a:t>understand</a:t>
            </a:r>
            <a:r>
              <a:rPr lang="en-US" sz="1850" dirty="0">
                <a:solidFill>
                  <a:schemeClr val="lt1"/>
                </a:solidFill>
                <a:latin typeface="Calibri"/>
                <a:ea typeface="Calibri"/>
                <a:cs typeface="Calibri"/>
                <a:sym typeface="Calibri"/>
              </a:rPr>
              <a:t> </a:t>
            </a:r>
            <a:r>
              <a:rPr lang="en-US" sz="1850" dirty="0" smtClean="0">
                <a:solidFill>
                  <a:schemeClr val="lt1"/>
                </a:solidFill>
                <a:latin typeface="Calibri"/>
                <a:ea typeface="Calibri"/>
                <a:cs typeface="Calibri"/>
                <a:sym typeface="Calibri"/>
              </a:rPr>
              <a:t>and confront</a:t>
            </a:r>
            <a:r>
              <a:rPr lang="en-US" sz="1850" cap="none" dirty="0" smtClean="0">
                <a:solidFill>
                  <a:schemeClr val="lt1"/>
                </a:solidFill>
                <a:latin typeface="Calibri"/>
                <a:ea typeface="Calibri"/>
                <a:cs typeface="Calibri"/>
                <a:sym typeface="Calibri"/>
              </a:rPr>
              <a:t> </a:t>
            </a:r>
            <a:r>
              <a:rPr lang="en-US" sz="1850" cap="none" dirty="0">
                <a:solidFill>
                  <a:schemeClr val="lt1"/>
                </a:solidFill>
                <a:latin typeface="Calibri"/>
                <a:ea typeface="Calibri"/>
                <a:cs typeface="Calibri"/>
                <a:sym typeface="Calibri"/>
              </a:rPr>
              <a:t/>
            </a:r>
            <a:br>
              <a:rPr lang="en-US" sz="1850" cap="none" dirty="0">
                <a:solidFill>
                  <a:schemeClr val="lt1"/>
                </a:solidFill>
                <a:latin typeface="Calibri"/>
                <a:ea typeface="Calibri"/>
                <a:cs typeface="Calibri"/>
                <a:sym typeface="Calibri"/>
              </a:rPr>
            </a:br>
            <a:r>
              <a:rPr lang="en-US" sz="1850" cap="none" dirty="0">
                <a:solidFill>
                  <a:schemeClr val="lt1"/>
                </a:solidFill>
                <a:latin typeface="Calibri"/>
                <a:ea typeface="Calibri"/>
                <a:cs typeface="Calibri"/>
                <a:sym typeface="Calibri"/>
              </a:rPr>
              <a:t>root causes of problems. Nonviolence is the highest </a:t>
            </a:r>
            <a:br>
              <a:rPr lang="en-US" sz="1850" cap="none" dirty="0">
                <a:solidFill>
                  <a:schemeClr val="lt1"/>
                </a:solidFill>
                <a:latin typeface="Calibri"/>
                <a:ea typeface="Calibri"/>
                <a:cs typeface="Calibri"/>
                <a:sym typeface="Calibri"/>
              </a:rPr>
            </a:br>
            <a:r>
              <a:rPr lang="en-US" sz="1850" cap="none" dirty="0" smtClean="0">
                <a:solidFill>
                  <a:schemeClr val="lt1"/>
                </a:solidFill>
                <a:latin typeface="Calibri"/>
                <a:ea typeface="Calibri"/>
                <a:cs typeface="Calibri"/>
                <a:sym typeface="Calibri"/>
              </a:rPr>
              <a:t>evolution </a:t>
            </a:r>
            <a:r>
              <a:rPr lang="en-US" sz="1850" cap="none" dirty="0">
                <a:solidFill>
                  <a:schemeClr val="lt1"/>
                </a:solidFill>
                <a:latin typeface="Calibri"/>
                <a:ea typeface="Calibri"/>
                <a:cs typeface="Calibri"/>
                <a:sym typeface="Calibri"/>
              </a:rPr>
              <a:t>of strategy, because nonviolence gives us </a:t>
            </a:r>
            <a:endParaRPr lang="en-US" sz="1850" cap="none" dirty="0" smtClean="0">
              <a:solidFill>
                <a:schemeClr val="lt1"/>
              </a:solidFill>
              <a:latin typeface="Calibri"/>
              <a:ea typeface="Calibri"/>
              <a:cs typeface="Calibri"/>
              <a:sym typeface="Calibri"/>
            </a:endParaRPr>
          </a:p>
          <a:p>
            <a:pPr marL="0" marR="0" lvl="0" indent="0" algn="l" rtl="0">
              <a:lnSpc>
                <a:spcPct val="150000"/>
              </a:lnSpc>
              <a:spcBef>
                <a:spcPts val="0"/>
              </a:spcBef>
              <a:spcAft>
                <a:spcPts val="0"/>
              </a:spcAft>
              <a:buClr>
                <a:schemeClr val="lt1"/>
              </a:buClr>
              <a:buSzPts val="1850"/>
              <a:buFont typeface="Calibri"/>
              <a:buNone/>
            </a:pPr>
            <a:r>
              <a:rPr lang="en-US" sz="1850" dirty="0">
                <a:solidFill>
                  <a:schemeClr val="lt1"/>
                </a:solidFill>
                <a:latin typeface="Calibri"/>
                <a:ea typeface="Calibri"/>
                <a:cs typeface="Calibri"/>
                <a:sym typeface="Calibri"/>
              </a:rPr>
              <a:t>t</a:t>
            </a:r>
            <a:r>
              <a:rPr lang="en-US" sz="1850" cap="none" dirty="0" smtClean="0">
                <a:solidFill>
                  <a:schemeClr val="lt1"/>
                </a:solidFill>
                <a:latin typeface="Calibri"/>
                <a:ea typeface="Calibri"/>
                <a:cs typeface="Calibri"/>
                <a:sym typeface="Calibri"/>
              </a:rPr>
              <a:t>he greatest </a:t>
            </a:r>
            <a:r>
              <a:rPr lang="en-US" sz="1850" cap="none" dirty="0">
                <a:solidFill>
                  <a:schemeClr val="lt1"/>
                </a:solidFill>
                <a:latin typeface="Calibri"/>
                <a:ea typeface="Calibri"/>
                <a:cs typeface="Calibri"/>
                <a:sym typeface="Calibri"/>
              </a:rPr>
              <a:t>ability to </a:t>
            </a:r>
            <a:r>
              <a:rPr lang="en-US" sz="1850" cap="none" dirty="0" smtClean="0">
                <a:solidFill>
                  <a:schemeClr val="lt1"/>
                </a:solidFill>
                <a:latin typeface="Calibri"/>
                <a:ea typeface="Calibri"/>
                <a:cs typeface="Calibri"/>
                <a:sym typeface="Calibri"/>
              </a:rPr>
              <a:t>understand</a:t>
            </a:r>
            <a:r>
              <a:rPr lang="en-US" sz="1850" dirty="0">
                <a:solidFill>
                  <a:schemeClr val="lt1"/>
                </a:solidFill>
                <a:latin typeface="Calibri"/>
                <a:ea typeface="Calibri"/>
                <a:cs typeface="Calibri"/>
                <a:sym typeface="Calibri"/>
              </a:rPr>
              <a:t> </a:t>
            </a:r>
            <a:r>
              <a:rPr lang="en-US" sz="1850" dirty="0" smtClean="0">
                <a:solidFill>
                  <a:schemeClr val="lt1"/>
                </a:solidFill>
                <a:latin typeface="Calibri"/>
                <a:ea typeface="Calibri"/>
                <a:cs typeface="Calibri"/>
                <a:sym typeface="Calibri"/>
              </a:rPr>
              <a:t>and confront</a:t>
            </a:r>
            <a:r>
              <a:rPr lang="en-US" sz="1850" cap="none" dirty="0" smtClean="0">
                <a:solidFill>
                  <a:schemeClr val="lt1"/>
                </a:solidFill>
                <a:latin typeface="Calibri"/>
                <a:ea typeface="Calibri"/>
                <a:cs typeface="Calibri"/>
                <a:sym typeface="Calibri"/>
              </a:rPr>
              <a:t> </a:t>
            </a:r>
            <a:r>
              <a:rPr lang="en-US" sz="1850" cap="none" dirty="0">
                <a:solidFill>
                  <a:schemeClr val="lt1"/>
                </a:solidFill>
                <a:latin typeface="Calibri"/>
                <a:ea typeface="Calibri"/>
                <a:cs typeface="Calibri"/>
                <a:sym typeface="Calibri"/>
              </a:rPr>
              <a:t/>
            </a:r>
            <a:br>
              <a:rPr lang="en-US" sz="1850" cap="none" dirty="0">
                <a:solidFill>
                  <a:schemeClr val="lt1"/>
                </a:solidFill>
                <a:latin typeface="Calibri"/>
                <a:ea typeface="Calibri"/>
                <a:cs typeface="Calibri"/>
                <a:sym typeface="Calibri"/>
              </a:rPr>
            </a:br>
            <a:r>
              <a:rPr lang="en-US" sz="1850" cap="none" dirty="0">
                <a:solidFill>
                  <a:schemeClr val="lt1"/>
                </a:solidFill>
                <a:latin typeface="Calibri"/>
                <a:ea typeface="Calibri"/>
                <a:cs typeface="Calibri"/>
                <a:sym typeface="Calibri"/>
              </a:rPr>
              <a:t>root causes of problems.</a:t>
            </a:r>
            <a:endParaRPr sz="1850" cap="none" dirty="0">
              <a:solidFill>
                <a:schemeClr val="lt1"/>
              </a:solidFill>
              <a:latin typeface="Calibri"/>
              <a:ea typeface="Calibri"/>
              <a:cs typeface="Calibri"/>
              <a:sym typeface="Calibri"/>
            </a:endParaRPr>
          </a:p>
          <a:p>
            <a:pPr marL="0" marR="0" lvl="0" indent="0" algn="l" rtl="0">
              <a:lnSpc>
                <a:spcPct val="150000"/>
              </a:lnSpc>
              <a:spcBef>
                <a:spcPts val="0"/>
              </a:spcBef>
              <a:spcAft>
                <a:spcPts val="0"/>
              </a:spcAft>
              <a:buClr>
                <a:srgbClr val="262626"/>
              </a:buClr>
              <a:buSzPts val="1850"/>
              <a:buFont typeface="Gill Sans"/>
              <a:buNone/>
            </a:pPr>
            <a:endParaRPr sz="1850" cap="none" dirty="0">
              <a:solidFill>
                <a:schemeClr val="lt1"/>
              </a:solidFill>
              <a:latin typeface="Calibri"/>
              <a:ea typeface="Calibri"/>
              <a:cs typeface="Calibri"/>
              <a:sym typeface="Calibri"/>
            </a:endParaRPr>
          </a:p>
        </p:txBody>
      </p:sp>
      <p:grpSp>
        <p:nvGrpSpPr>
          <p:cNvPr id="240" name="Google Shape;240;p14"/>
          <p:cNvGrpSpPr/>
          <p:nvPr/>
        </p:nvGrpSpPr>
        <p:grpSpPr>
          <a:xfrm>
            <a:off x="3684102" y="-17024"/>
            <a:ext cx="10806870" cy="7013700"/>
            <a:chOff x="3098800" y="27633"/>
            <a:chExt cx="10806870" cy="6960543"/>
          </a:xfrm>
        </p:grpSpPr>
        <p:sp>
          <p:nvSpPr>
            <p:cNvPr id="241" name="Google Shape;241;p14"/>
            <p:cNvSpPr/>
            <p:nvPr/>
          </p:nvSpPr>
          <p:spPr>
            <a:xfrm>
              <a:off x="9137357" y="27633"/>
              <a:ext cx="317033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42" name="Google Shape;242;p14" descr="A person wearing a suit and tie&#10;&#10;Description automatically generated"/>
            <p:cNvPicPr preferRelativeResize="0"/>
            <p:nvPr/>
          </p:nvPicPr>
          <p:blipFill rotWithShape="1">
            <a:blip r:embed="rId4">
              <a:alphaModFix/>
            </a:blip>
            <a:srcRect/>
            <a:stretch/>
          </p:blipFill>
          <p:spPr>
            <a:xfrm>
              <a:off x="3098800" y="841580"/>
              <a:ext cx="10806870" cy="6146596"/>
            </a:xfrm>
            <a:prstGeom prst="rect">
              <a:avLst/>
            </a:prstGeom>
            <a:noFill/>
            <a:ln>
              <a:noFill/>
            </a:ln>
          </p:spPr>
        </p:pic>
      </p:grpSp>
      <p:grpSp>
        <p:nvGrpSpPr>
          <p:cNvPr id="243" name="Google Shape;243;p14"/>
          <p:cNvGrpSpPr/>
          <p:nvPr/>
        </p:nvGrpSpPr>
        <p:grpSpPr>
          <a:xfrm>
            <a:off x="5295978" y="-86363"/>
            <a:ext cx="4328160" cy="7006804"/>
            <a:chOff x="4765040" y="-142240"/>
            <a:chExt cx="4328160" cy="7030720"/>
          </a:xfrm>
        </p:grpSpPr>
        <p:sp>
          <p:nvSpPr>
            <p:cNvPr id="244" name="Google Shape;244;p14"/>
            <p:cNvSpPr/>
            <p:nvPr/>
          </p:nvSpPr>
          <p:spPr>
            <a:xfrm>
              <a:off x="4886960" y="-20320"/>
              <a:ext cx="4206240" cy="6908800"/>
            </a:xfrm>
            <a:custGeom>
              <a:avLst/>
              <a:gdLst/>
              <a:ahLst/>
              <a:cxnLst/>
              <a:rect l="l" t="t" r="r" b="b"/>
              <a:pathLst>
                <a:path w="4206240" h="6908800" extrusionOk="0">
                  <a:moveTo>
                    <a:pt x="4206240" y="0"/>
                  </a:moveTo>
                  <a:lnTo>
                    <a:pt x="4206240" y="1087120"/>
                  </a:lnTo>
                  <a:lnTo>
                    <a:pt x="3738880" y="1188720"/>
                  </a:lnTo>
                  <a:lnTo>
                    <a:pt x="3464560" y="1422400"/>
                  </a:lnTo>
                  <a:lnTo>
                    <a:pt x="3271520" y="1595120"/>
                  </a:lnTo>
                  <a:lnTo>
                    <a:pt x="3210560" y="1686560"/>
                  </a:lnTo>
                  <a:lnTo>
                    <a:pt x="3139440" y="1849120"/>
                  </a:lnTo>
                  <a:lnTo>
                    <a:pt x="3048000" y="2103120"/>
                  </a:lnTo>
                  <a:lnTo>
                    <a:pt x="2997200" y="2245360"/>
                  </a:lnTo>
                  <a:lnTo>
                    <a:pt x="2997200" y="2286000"/>
                  </a:lnTo>
                  <a:lnTo>
                    <a:pt x="3037840" y="2336800"/>
                  </a:lnTo>
                  <a:lnTo>
                    <a:pt x="3037840" y="2428240"/>
                  </a:lnTo>
                  <a:lnTo>
                    <a:pt x="2997200" y="2550160"/>
                  </a:lnTo>
                  <a:lnTo>
                    <a:pt x="2966720" y="2722880"/>
                  </a:lnTo>
                  <a:lnTo>
                    <a:pt x="2926080" y="2915920"/>
                  </a:lnTo>
                  <a:lnTo>
                    <a:pt x="2926080" y="3088640"/>
                  </a:lnTo>
                  <a:lnTo>
                    <a:pt x="2946400" y="3393440"/>
                  </a:lnTo>
                  <a:lnTo>
                    <a:pt x="3007360" y="3576320"/>
                  </a:lnTo>
                  <a:lnTo>
                    <a:pt x="3068320" y="3738880"/>
                  </a:lnTo>
                  <a:lnTo>
                    <a:pt x="3149600" y="3891280"/>
                  </a:lnTo>
                  <a:lnTo>
                    <a:pt x="2905760" y="3972560"/>
                  </a:lnTo>
                  <a:lnTo>
                    <a:pt x="2672080" y="4033520"/>
                  </a:lnTo>
                  <a:lnTo>
                    <a:pt x="2468880" y="4074160"/>
                  </a:lnTo>
                  <a:lnTo>
                    <a:pt x="2174240" y="4145280"/>
                  </a:lnTo>
                  <a:lnTo>
                    <a:pt x="1899920" y="4226560"/>
                  </a:lnTo>
                  <a:lnTo>
                    <a:pt x="1645920" y="4287520"/>
                  </a:lnTo>
                  <a:lnTo>
                    <a:pt x="1524000" y="4358640"/>
                  </a:lnTo>
                  <a:lnTo>
                    <a:pt x="1402080" y="4490720"/>
                  </a:lnTo>
                  <a:lnTo>
                    <a:pt x="1402080" y="4643120"/>
                  </a:lnTo>
                  <a:lnTo>
                    <a:pt x="1412240" y="4795520"/>
                  </a:lnTo>
                  <a:lnTo>
                    <a:pt x="1239520" y="4897120"/>
                  </a:lnTo>
                  <a:lnTo>
                    <a:pt x="1117600" y="5039360"/>
                  </a:lnTo>
                  <a:lnTo>
                    <a:pt x="1026160" y="5161280"/>
                  </a:lnTo>
                  <a:lnTo>
                    <a:pt x="1026160" y="5344160"/>
                  </a:lnTo>
                  <a:lnTo>
                    <a:pt x="924560" y="5516880"/>
                  </a:lnTo>
                  <a:lnTo>
                    <a:pt x="822960" y="5659120"/>
                  </a:lnTo>
                  <a:lnTo>
                    <a:pt x="690880" y="5801360"/>
                  </a:lnTo>
                  <a:lnTo>
                    <a:pt x="650240" y="5902960"/>
                  </a:lnTo>
                  <a:lnTo>
                    <a:pt x="650240" y="6024880"/>
                  </a:lnTo>
                  <a:lnTo>
                    <a:pt x="518160" y="6207760"/>
                  </a:lnTo>
                  <a:lnTo>
                    <a:pt x="375920" y="6278880"/>
                  </a:lnTo>
                  <a:lnTo>
                    <a:pt x="304800" y="6370320"/>
                  </a:lnTo>
                  <a:lnTo>
                    <a:pt x="172720" y="6583680"/>
                  </a:lnTo>
                  <a:lnTo>
                    <a:pt x="91440" y="6756400"/>
                  </a:lnTo>
                  <a:lnTo>
                    <a:pt x="20320" y="6858000"/>
                  </a:lnTo>
                  <a:lnTo>
                    <a:pt x="0" y="6908800"/>
                  </a:lnTo>
                </a:path>
              </a:pathLst>
            </a:custGeom>
            <a:noFill/>
            <a:ln w="381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45" name="Google Shape;245;p14"/>
            <p:cNvSpPr/>
            <p:nvPr/>
          </p:nvSpPr>
          <p:spPr>
            <a:xfrm>
              <a:off x="4765040" y="-142240"/>
              <a:ext cx="4196080" cy="7020560"/>
            </a:xfrm>
            <a:custGeom>
              <a:avLst/>
              <a:gdLst/>
              <a:ahLst/>
              <a:cxnLst/>
              <a:rect l="l" t="t" r="r" b="b"/>
              <a:pathLst>
                <a:path w="4206240" h="6908800" extrusionOk="0">
                  <a:moveTo>
                    <a:pt x="4206240" y="0"/>
                  </a:moveTo>
                  <a:lnTo>
                    <a:pt x="4206240" y="1087120"/>
                  </a:lnTo>
                  <a:lnTo>
                    <a:pt x="3738880" y="1188720"/>
                  </a:lnTo>
                  <a:lnTo>
                    <a:pt x="3464560" y="1422400"/>
                  </a:lnTo>
                  <a:lnTo>
                    <a:pt x="3271520" y="1595120"/>
                  </a:lnTo>
                  <a:lnTo>
                    <a:pt x="3210560" y="1686560"/>
                  </a:lnTo>
                  <a:lnTo>
                    <a:pt x="3139440" y="1849120"/>
                  </a:lnTo>
                  <a:lnTo>
                    <a:pt x="3048000" y="2103120"/>
                  </a:lnTo>
                  <a:lnTo>
                    <a:pt x="2997200" y="2245360"/>
                  </a:lnTo>
                  <a:lnTo>
                    <a:pt x="2997200" y="2286000"/>
                  </a:lnTo>
                  <a:lnTo>
                    <a:pt x="3037840" y="2336800"/>
                  </a:lnTo>
                  <a:lnTo>
                    <a:pt x="3037840" y="2428240"/>
                  </a:lnTo>
                  <a:lnTo>
                    <a:pt x="2997200" y="2550160"/>
                  </a:lnTo>
                  <a:lnTo>
                    <a:pt x="2966720" y="2722880"/>
                  </a:lnTo>
                  <a:lnTo>
                    <a:pt x="2926080" y="2915920"/>
                  </a:lnTo>
                  <a:lnTo>
                    <a:pt x="2926080" y="3088640"/>
                  </a:lnTo>
                  <a:lnTo>
                    <a:pt x="2946400" y="3393440"/>
                  </a:lnTo>
                  <a:lnTo>
                    <a:pt x="3007360" y="3576320"/>
                  </a:lnTo>
                  <a:lnTo>
                    <a:pt x="3068320" y="3738880"/>
                  </a:lnTo>
                  <a:lnTo>
                    <a:pt x="3149600" y="3891280"/>
                  </a:lnTo>
                  <a:lnTo>
                    <a:pt x="2905760" y="3972560"/>
                  </a:lnTo>
                  <a:lnTo>
                    <a:pt x="2672080" y="4033520"/>
                  </a:lnTo>
                  <a:lnTo>
                    <a:pt x="2468880" y="4074160"/>
                  </a:lnTo>
                  <a:lnTo>
                    <a:pt x="2174240" y="4145280"/>
                  </a:lnTo>
                  <a:lnTo>
                    <a:pt x="1899920" y="4226560"/>
                  </a:lnTo>
                  <a:lnTo>
                    <a:pt x="1645920" y="4287520"/>
                  </a:lnTo>
                  <a:lnTo>
                    <a:pt x="1524000" y="4358640"/>
                  </a:lnTo>
                  <a:lnTo>
                    <a:pt x="1402080" y="4490720"/>
                  </a:lnTo>
                  <a:lnTo>
                    <a:pt x="1402080" y="4643120"/>
                  </a:lnTo>
                  <a:lnTo>
                    <a:pt x="1412240" y="4795520"/>
                  </a:lnTo>
                  <a:lnTo>
                    <a:pt x="1239520" y="4897120"/>
                  </a:lnTo>
                  <a:lnTo>
                    <a:pt x="1117600" y="5039360"/>
                  </a:lnTo>
                  <a:lnTo>
                    <a:pt x="1026160" y="5161280"/>
                  </a:lnTo>
                  <a:lnTo>
                    <a:pt x="1026160" y="5344160"/>
                  </a:lnTo>
                  <a:lnTo>
                    <a:pt x="924560" y="5516880"/>
                  </a:lnTo>
                  <a:lnTo>
                    <a:pt x="822960" y="5659120"/>
                  </a:lnTo>
                  <a:lnTo>
                    <a:pt x="690880" y="5801360"/>
                  </a:lnTo>
                  <a:lnTo>
                    <a:pt x="650240" y="5902960"/>
                  </a:lnTo>
                  <a:lnTo>
                    <a:pt x="650240" y="6024880"/>
                  </a:lnTo>
                  <a:lnTo>
                    <a:pt x="518160" y="6207760"/>
                  </a:lnTo>
                  <a:lnTo>
                    <a:pt x="375920" y="6278880"/>
                  </a:lnTo>
                  <a:lnTo>
                    <a:pt x="304800" y="6370320"/>
                  </a:lnTo>
                  <a:lnTo>
                    <a:pt x="172720" y="6583680"/>
                  </a:lnTo>
                  <a:lnTo>
                    <a:pt x="91440" y="6756400"/>
                  </a:lnTo>
                  <a:lnTo>
                    <a:pt x="20320" y="6858000"/>
                  </a:lnTo>
                  <a:lnTo>
                    <a:pt x="0" y="6908800"/>
                  </a:lnTo>
                </a:path>
              </a:pathLst>
            </a:custGeom>
            <a:no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pSp>
      <p:sp>
        <p:nvSpPr>
          <p:cNvPr id="246" name="Google Shape;246;p14"/>
          <p:cNvSpPr/>
          <p:nvPr/>
        </p:nvSpPr>
        <p:spPr>
          <a:xfrm>
            <a:off x="706862" y="799572"/>
            <a:ext cx="6133910" cy="1666240"/>
          </a:xfrm>
          <a:prstGeom prst="wedgeRectCallout">
            <a:avLst>
              <a:gd name="adj1" fmla="val 60317"/>
              <a:gd name="adj2" fmla="val 49810"/>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a:p>
            <a:pPr marL="0" marR="0" lvl="0" indent="0" algn="ctr" rtl="0">
              <a:spcBef>
                <a:spcPts val="0"/>
              </a:spcBef>
              <a:spcAft>
                <a:spcPts val="0"/>
              </a:spcAft>
              <a:buNone/>
            </a:pPr>
            <a:r>
              <a:rPr lang="en-US" sz="1800">
                <a:solidFill>
                  <a:schemeClr val="lt1"/>
                </a:solidFill>
                <a:latin typeface="Gill Sans"/>
                <a:ea typeface="Gill Sans"/>
                <a:cs typeface="Gill Sans"/>
                <a:sym typeface="Gill Sans"/>
              </a:rPr>
              <a:t>Nonviolence is a powerful and just weapon which cuts without wounding and ennobles the man who wields it. </a:t>
            </a:r>
            <a:endParaRPr/>
          </a:p>
          <a:p>
            <a:pPr marL="0" marR="0" lvl="0" indent="0" algn="ctr" rtl="0">
              <a:spcBef>
                <a:spcPts val="0"/>
              </a:spcBef>
              <a:spcAft>
                <a:spcPts val="0"/>
              </a:spcAft>
              <a:buNone/>
            </a:pPr>
            <a:r>
              <a:rPr lang="en-US" sz="1800">
                <a:solidFill>
                  <a:schemeClr val="lt1"/>
                </a:solidFill>
                <a:latin typeface="Gill Sans"/>
                <a:ea typeface="Gill Sans"/>
                <a:cs typeface="Gill Sans"/>
                <a:sym typeface="Gill Sans"/>
              </a:rPr>
              <a:t>It is a sword that heals.”</a:t>
            </a:r>
            <a:endParaRPr/>
          </a:p>
          <a:p>
            <a:pPr marL="0" marR="0" lvl="0" indent="0" algn="ctr" rtl="0">
              <a:spcBef>
                <a:spcPts val="0"/>
              </a:spcBef>
              <a:spcAft>
                <a:spcPts val="0"/>
              </a:spcAft>
              <a:buNone/>
            </a:pPr>
            <a:endParaRPr sz="800">
              <a:solidFill>
                <a:schemeClr val="lt1"/>
              </a:solidFill>
              <a:latin typeface="Gill Sans"/>
              <a:ea typeface="Gill Sans"/>
              <a:cs typeface="Gill Sans"/>
              <a:sym typeface="Gill Sans"/>
            </a:endParaRPr>
          </a:p>
          <a:p>
            <a:pPr marL="0" marR="0" lvl="0" indent="0" algn="ctr" rtl="0">
              <a:spcBef>
                <a:spcPts val="0"/>
              </a:spcBef>
              <a:spcAft>
                <a:spcPts val="0"/>
              </a:spcAft>
              <a:buNone/>
            </a:pPr>
            <a:r>
              <a:rPr lang="en-US" sz="1200">
                <a:solidFill>
                  <a:schemeClr val="lt1"/>
                </a:solidFill>
                <a:latin typeface="Gill Sans"/>
                <a:ea typeface="Gill Sans"/>
                <a:cs typeface="Gill Sans"/>
                <a:sym typeface="Gill Sans"/>
              </a:rPr>
              <a:t> Dr. Martin Luther King Jr</a:t>
            </a:r>
            <a:br>
              <a:rPr lang="en-US" sz="1200">
                <a:solidFill>
                  <a:schemeClr val="lt1"/>
                </a:solidFill>
                <a:latin typeface="Gill Sans"/>
                <a:ea typeface="Gill Sans"/>
                <a:cs typeface="Gill Sans"/>
                <a:sym typeface="Gill Sans"/>
              </a:rPr>
            </a:br>
            <a:r>
              <a:rPr lang="en-US" sz="1200">
                <a:solidFill>
                  <a:schemeClr val="lt1"/>
                </a:solidFill>
                <a:latin typeface="Gill Sans"/>
                <a:ea typeface="Gill Sans"/>
                <a:cs typeface="Gill Sans"/>
                <a:sym typeface="Gill Sans"/>
              </a:rPr>
              <a:t> </a:t>
            </a:r>
            <a:endParaRPr/>
          </a:p>
        </p:txBody>
      </p:sp>
      <p:pic>
        <p:nvPicPr>
          <p:cNvPr id="247" name="Google Shape;247;p14" descr="Open quotation mark"/>
          <p:cNvPicPr preferRelativeResize="0"/>
          <p:nvPr/>
        </p:nvPicPr>
        <p:blipFill rotWithShape="1">
          <a:blip r:embed="rId5">
            <a:alphaModFix/>
          </a:blip>
          <a:srcRect/>
          <a:stretch/>
        </p:blipFill>
        <p:spPr>
          <a:xfrm>
            <a:off x="3572013" y="803139"/>
            <a:ext cx="356588" cy="356588"/>
          </a:xfrm>
          <a:prstGeom prst="rect">
            <a:avLst/>
          </a:prstGeom>
          <a:noFill/>
          <a:ln>
            <a:noFill/>
          </a:ln>
        </p:spPr>
      </p:pic>
      <p:sp>
        <p:nvSpPr>
          <p:cNvPr id="248" name="Google Shape;248;p14"/>
          <p:cNvSpPr txBox="1"/>
          <p:nvPr/>
        </p:nvSpPr>
        <p:spPr>
          <a:xfrm>
            <a:off x="707240" y="2694006"/>
            <a:ext cx="6065695" cy="894738"/>
          </a:xfrm>
          <a:prstGeom prst="rect">
            <a:avLst/>
          </a:prstGeom>
          <a:solidFill>
            <a:srgbClr val="595959">
              <a:alpha val="61960"/>
            </a:srgbClr>
          </a:solidFill>
          <a:ln w="28575" cap="sq" cmpd="sng">
            <a:solidFill>
              <a:schemeClr val="lt1"/>
            </a:solidFill>
            <a:prstDash val="solid"/>
            <a:miter lim="800000"/>
            <a:headEnd type="none" w="sm" len="sm"/>
            <a:tailEnd type="none" w="sm" len="sm"/>
          </a:ln>
        </p:spPr>
        <p:txBody>
          <a:bodyPr spcFirstLastPara="1" wrap="square" lIns="182875" tIns="182875" rIns="182875" bIns="182875" anchor="ctr" anchorCtr="1">
            <a:normAutofit/>
          </a:bodyPr>
          <a:lstStyle/>
          <a:p>
            <a:pPr marL="0" marR="0" lvl="0" indent="0" algn="ctr" rtl="0">
              <a:lnSpc>
                <a:spcPct val="115000"/>
              </a:lnSpc>
              <a:spcBef>
                <a:spcPts val="0"/>
              </a:spcBef>
              <a:spcAft>
                <a:spcPts val="0"/>
              </a:spcAft>
              <a:buClr>
                <a:schemeClr val="lt1"/>
              </a:buClr>
              <a:buSzPts val="2340"/>
              <a:buFont typeface="Calibri"/>
              <a:buNone/>
            </a:pPr>
            <a:r>
              <a:rPr lang="en-US" sz="2340" b="1" cap="none">
                <a:solidFill>
                  <a:schemeClr val="lt1"/>
                </a:solidFill>
                <a:latin typeface="Calibri"/>
                <a:ea typeface="Calibri"/>
                <a:cs typeface="Calibri"/>
                <a:sym typeface="Calibri"/>
              </a:rPr>
              <a:t>Star of Strategy</a:t>
            </a:r>
            <a:endParaRPr/>
          </a:p>
        </p:txBody>
      </p:sp>
      <p:sp>
        <p:nvSpPr>
          <p:cNvPr id="249" name="Google Shape;249;p14"/>
          <p:cNvSpPr/>
          <p:nvPr/>
        </p:nvSpPr>
        <p:spPr>
          <a:xfrm>
            <a:off x="213570" y="153771"/>
            <a:ext cx="1300480" cy="364847"/>
          </a:xfrm>
          <a:prstGeom prst="homePlate">
            <a:avLst>
              <a:gd name="adj" fmla="val 48525"/>
            </a:avLst>
          </a:prstGeom>
          <a:solidFill>
            <a:schemeClr val="dk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250" name="Google Shape;250;p14"/>
          <p:cNvSpPr/>
          <p:nvPr/>
        </p:nvSpPr>
        <p:spPr>
          <a:xfrm>
            <a:off x="1402290" y="153771"/>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5"/>
          <p:cNvSpPr/>
          <p:nvPr/>
        </p:nvSpPr>
        <p:spPr>
          <a:xfrm rot="5400000">
            <a:off x="4832554" y="-4832553"/>
            <a:ext cx="2526893" cy="12192000"/>
          </a:xfrm>
          <a:prstGeom prst="homePlate">
            <a:avLst>
              <a:gd name="adj" fmla="val 0"/>
            </a:avLst>
          </a:prstGeom>
          <a:solidFill>
            <a:srgbClr val="F2F2F2"/>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57" name="Google Shape;257;p15"/>
          <p:cNvSpPr txBox="1">
            <a:spLocks noGrp="1"/>
          </p:cNvSpPr>
          <p:nvPr>
            <p:ph type="title"/>
          </p:nvPr>
        </p:nvSpPr>
        <p:spPr>
          <a:xfrm>
            <a:off x="792975" y="881223"/>
            <a:ext cx="10708639" cy="1373693"/>
          </a:xfrm>
          <a:prstGeom prst="rect">
            <a:avLst/>
          </a:prstGeom>
          <a:noFill/>
          <a:ln w="9525" cap="flat" cmpd="sng">
            <a:solidFill>
              <a:schemeClr val="accent2"/>
            </a:solidFill>
            <a:prstDash val="solid"/>
            <a:round/>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rgbClr val="324044"/>
              </a:buClr>
              <a:buSzPts val="2200"/>
              <a:buFont typeface="Calibri"/>
              <a:buNone/>
            </a:pPr>
            <a:r>
              <a:rPr lang="en-US" sz="2200" cap="none">
                <a:solidFill>
                  <a:srgbClr val="324044"/>
                </a:solidFill>
                <a:latin typeface="Calibri"/>
                <a:ea typeface="Calibri"/>
                <a:cs typeface="Calibri"/>
                <a:sym typeface="Calibri"/>
              </a:rPr>
              <a:t>Peace is like a huge engineering project. The engineering needed for peace is far more complex than the engineering needed for buildings, because human beings are far more complex than buildings.</a:t>
            </a:r>
            <a:endParaRPr sz="2200" cap="none">
              <a:solidFill>
                <a:srgbClr val="324044"/>
              </a:solidFill>
              <a:latin typeface="Calibri"/>
              <a:ea typeface="Calibri"/>
              <a:cs typeface="Calibri"/>
              <a:sym typeface="Calibri"/>
            </a:endParaRPr>
          </a:p>
        </p:txBody>
      </p:sp>
      <p:sp>
        <p:nvSpPr>
          <p:cNvPr id="258" name="Google Shape;258;p15"/>
          <p:cNvSpPr/>
          <p:nvPr/>
        </p:nvSpPr>
        <p:spPr>
          <a:xfrm>
            <a:off x="701535" y="777532"/>
            <a:ext cx="10891520" cy="1581076"/>
          </a:xfrm>
          <a:prstGeom prst="rect">
            <a:avLst/>
          </a:prstGeom>
          <a:no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59" name="Google Shape;259;p15"/>
          <p:cNvPicPr preferRelativeResize="0"/>
          <p:nvPr/>
        </p:nvPicPr>
        <p:blipFill rotWithShape="1">
          <a:blip r:embed="rId3">
            <a:alphaModFix/>
          </a:blip>
          <a:srcRect/>
          <a:stretch/>
        </p:blipFill>
        <p:spPr>
          <a:xfrm>
            <a:off x="0" y="2526894"/>
            <a:ext cx="12192000" cy="4331105"/>
          </a:xfrm>
          <a:prstGeom prst="rect">
            <a:avLst/>
          </a:prstGeom>
          <a:noFill/>
          <a:ln>
            <a:noFill/>
          </a:ln>
        </p:spPr>
      </p:pic>
      <p:sp>
        <p:nvSpPr>
          <p:cNvPr id="260" name="Google Shape;260;p15"/>
          <p:cNvSpPr/>
          <p:nvPr/>
        </p:nvSpPr>
        <p:spPr>
          <a:xfrm>
            <a:off x="213570" y="153771"/>
            <a:ext cx="1300480" cy="364847"/>
          </a:xfrm>
          <a:prstGeom prst="homePlate">
            <a:avLst>
              <a:gd name="adj" fmla="val 48525"/>
            </a:avLst>
          </a:prstGeom>
          <a:solidFill>
            <a:schemeClr val="dk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261" name="Google Shape;261;p15"/>
          <p:cNvSpPr/>
          <p:nvPr/>
        </p:nvSpPr>
        <p:spPr>
          <a:xfrm>
            <a:off x="1402290" y="153771"/>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6"/>
          <p:cNvSpPr/>
          <p:nvPr/>
        </p:nvSpPr>
        <p:spPr>
          <a:xfrm rot="10800000" flipH="1">
            <a:off x="162046" y="805933"/>
            <a:ext cx="5741043" cy="5351795"/>
          </a:xfrm>
          <a:prstGeom prst="rect">
            <a:avLst/>
          </a:prstGeom>
          <a:blipFill rotWithShape="1">
            <a:blip r:embed="rId3">
              <a:alphaModFix/>
            </a:blip>
            <a:stretch>
              <a:fillRect l="-69852" t="-685" r="-46321" b="-19113"/>
            </a:stretch>
          </a:blip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68" name="Google Shape;268;p16"/>
          <p:cNvPicPr preferRelativeResize="0"/>
          <p:nvPr/>
        </p:nvPicPr>
        <p:blipFill rotWithShape="1">
          <a:blip r:embed="rId4">
            <a:alphaModFix/>
          </a:blip>
          <a:srcRect/>
          <a:stretch/>
        </p:blipFill>
        <p:spPr>
          <a:xfrm>
            <a:off x="6096000" y="-1"/>
            <a:ext cx="6096000" cy="6990735"/>
          </a:xfrm>
          <a:prstGeom prst="rect">
            <a:avLst/>
          </a:prstGeom>
          <a:noFill/>
          <a:ln>
            <a:noFill/>
          </a:ln>
        </p:spPr>
      </p:pic>
      <p:sp>
        <p:nvSpPr>
          <p:cNvPr id="269" name="Google Shape;269;p16"/>
          <p:cNvSpPr txBox="1">
            <a:spLocks noGrp="1"/>
          </p:cNvSpPr>
          <p:nvPr>
            <p:ph type="body" idx="1"/>
          </p:nvPr>
        </p:nvSpPr>
        <p:spPr>
          <a:xfrm>
            <a:off x="294967" y="1710813"/>
            <a:ext cx="5466736" cy="4306528"/>
          </a:xfrm>
          <a:prstGeom prst="rect">
            <a:avLst/>
          </a:prstGeom>
          <a:solidFill>
            <a:schemeClr val="dk1">
              <a:alpha val="49803"/>
            </a:schemeClr>
          </a:solidFill>
          <a:ln w="38100" cap="flat" cmpd="sng">
            <a:solidFill>
              <a:schemeClr val="lt1"/>
            </a:solidFill>
            <a:prstDash val="solid"/>
            <a:round/>
            <a:headEnd type="none" w="sm" len="sm"/>
            <a:tailEnd type="none" w="sm" len="sm"/>
          </a:ln>
        </p:spPr>
        <p:txBody>
          <a:bodyPr spcFirstLastPara="1" wrap="square" lIns="91425" tIns="45700" rIns="91425" bIns="45700" anchor="ctr" anchorCtr="1">
            <a:normAutofit/>
          </a:bodyPr>
          <a:lstStyle/>
          <a:p>
            <a:pPr marL="0" lvl="0" indent="0" algn="l" rtl="0">
              <a:lnSpc>
                <a:spcPct val="100000"/>
              </a:lnSpc>
              <a:spcBef>
                <a:spcPts val="0"/>
              </a:spcBef>
              <a:spcAft>
                <a:spcPts val="0"/>
              </a:spcAft>
              <a:buSzPts val="2200"/>
              <a:buNone/>
            </a:pPr>
            <a:r>
              <a:rPr lang="en-US" sz="2200">
                <a:solidFill>
                  <a:schemeClr val="lt1"/>
                </a:solidFill>
                <a:latin typeface="Calibri"/>
                <a:ea typeface="Calibri"/>
                <a:cs typeface="Calibri"/>
                <a:sym typeface="Calibri"/>
              </a:rPr>
              <a:t>By following the four stars in the Constellation of Peace, they helped engineer a more peaceful and just world.</a:t>
            </a:r>
            <a:endParaRPr/>
          </a:p>
          <a:p>
            <a:pPr marL="0" lvl="0" indent="0" algn="l" rtl="0">
              <a:lnSpc>
                <a:spcPct val="100000"/>
              </a:lnSpc>
              <a:spcBef>
                <a:spcPts val="0"/>
              </a:spcBef>
              <a:spcAft>
                <a:spcPts val="0"/>
              </a:spcAft>
              <a:buSzPts val="2000"/>
              <a:buNone/>
            </a:pPr>
            <a:r>
              <a:rPr lang="en-US" sz="2000" b="1">
                <a:solidFill>
                  <a:schemeClr val="lt1"/>
                </a:solidFill>
                <a:latin typeface="Calibri"/>
                <a:ea typeface="Calibri"/>
                <a:cs typeface="Calibri"/>
                <a:sym typeface="Calibri"/>
              </a:rPr>
              <a:t> </a:t>
            </a:r>
            <a:endParaRPr/>
          </a:p>
          <a:p>
            <a:pPr marL="457200" lvl="0" indent="-342900" algn="l" rtl="0">
              <a:lnSpc>
                <a:spcPct val="100000"/>
              </a:lnSpc>
              <a:spcBef>
                <a:spcPts val="0"/>
              </a:spcBef>
              <a:spcAft>
                <a:spcPts val="0"/>
              </a:spcAft>
              <a:buSzPts val="1800"/>
              <a:buFont typeface="Noto Sans Symbols"/>
              <a:buChar char="❖"/>
            </a:pPr>
            <a:r>
              <a:rPr lang="en-US" sz="2000">
                <a:solidFill>
                  <a:schemeClr val="lt1"/>
                </a:solidFill>
                <a:latin typeface="Calibri"/>
                <a:ea typeface="Calibri"/>
                <a:cs typeface="Calibri"/>
                <a:sym typeface="Calibri"/>
              </a:rPr>
              <a:t>Reject violence</a:t>
            </a:r>
            <a:endParaRPr/>
          </a:p>
          <a:p>
            <a:pPr marL="457200" lvl="0" indent="-342900" algn="l" rtl="0">
              <a:lnSpc>
                <a:spcPct val="100000"/>
              </a:lnSpc>
              <a:spcBef>
                <a:spcPts val="0"/>
              </a:spcBef>
              <a:spcAft>
                <a:spcPts val="0"/>
              </a:spcAft>
              <a:buSzPts val="1800"/>
              <a:buFont typeface="Noto Sans Symbols"/>
              <a:buChar char="❖"/>
            </a:pPr>
            <a:r>
              <a:rPr lang="en-US" sz="2000">
                <a:solidFill>
                  <a:schemeClr val="lt1"/>
                </a:solidFill>
                <a:latin typeface="Calibri"/>
                <a:ea typeface="Calibri"/>
                <a:cs typeface="Calibri"/>
                <a:sym typeface="Calibri"/>
              </a:rPr>
              <a:t>Raise up justice</a:t>
            </a:r>
            <a:endParaRPr/>
          </a:p>
          <a:p>
            <a:pPr marL="457200" lvl="0" indent="-342900" algn="l" rtl="0">
              <a:lnSpc>
                <a:spcPct val="100000"/>
              </a:lnSpc>
              <a:spcBef>
                <a:spcPts val="0"/>
              </a:spcBef>
              <a:spcAft>
                <a:spcPts val="0"/>
              </a:spcAft>
              <a:buSzPts val="1800"/>
              <a:buFont typeface="Noto Sans Symbols"/>
              <a:buChar char="❖"/>
            </a:pPr>
            <a:r>
              <a:rPr lang="en-US" sz="2000">
                <a:solidFill>
                  <a:schemeClr val="lt1"/>
                </a:solidFill>
                <a:latin typeface="Calibri"/>
                <a:ea typeface="Calibri"/>
                <a:cs typeface="Calibri"/>
                <a:sym typeface="Calibri"/>
              </a:rPr>
              <a:t>Recognize our interconnectedness</a:t>
            </a:r>
            <a:endParaRPr/>
          </a:p>
          <a:p>
            <a:pPr marL="457200" lvl="0" indent="-342900" algn="l" rtl="0">
              <a:lnSpc>
                <a:spcPct val="100000"/>
              </a:lnSpc>
              <a:spcBef>
                <a:spcPts val="0"/>
              </a:spcBef>
              <a:spcAft>
                <a:spcPts val="0"/>
              </a:spcAft>
              <a:buSzPts val="1800"/>
              <a:buFont typeface="Noto Sans Symbols"/>
              <a:buChar char="❖"/>
            </a:pPr>
            <a:r>
              <a:rPr lang="en-US" sz="2000">
                <a:solidFill>
                  <a:schemeClr val="lt1"/>
                </a:solidFill>
                <a:latin typeface="Calibri"/>
                <a:ea typeface="Calibri"/>
                <a:cs typeface="Calibri"/>
                <a:sym typeface="Calibri"/>
              </a:rPr>
              <a:t>Respect and serve the well-being of others</a:t>
            </a:r>
            <a:endParaRPr/>
          </a:p>
          <a:p>
            <a:pPr marL="457200" lvl="0" indent="-342900" algn="l" rtl="0">
              <a:lnSpc>
                <a:spcPct val="100000"/>
              </a:lnSpc>
              <a:spcBef>
                <a:spcPts val="0"/>
              </a:spcBef>
              <a:spcAft>
                <a:spcPts val="0"/>
              </a:spcAft>
              <a:buSzPts val="1800"/>
              <a:buFont typeface="Noto Sans Symbols"/>
              <a:buChar char="❖"/>
            </a:pPr>
            <a:r>
              <a:rPr lang="en-US" sz="2000">
                <a:solidFill>
                  <a:schemeClr val="lt1"/>
                </a:solidFill>
                <a:latin typeface="Calibri"/>
                <a:ea typeface="Calibri"/>
                <a:cs typeface="Calibri"/>
                <a:sym typeface="Calibri"/>
              </a:rPr>
              <a:t>Redefine worth and honor</a:t>
            </a:r>
            <a:endParaRPr/>
          </a:p>
        </p:txBody>
      </p:sp>
      <p:sp>
        <p:nvSpPr>
          <p:cNvPr id="270" name="Google Shape;270;p16"/>
          <p:cNvSpPr txBox="1"/>
          <p:nvPr/>
        </p:nvSpPr>
        <p:spPr>
          <a:xfrm>
            <a:off x="294968" y="968475"/>
            <a:ext cx="5466736" cy="628036"/>
          </a:xfrm>
          <a:prstGeom prst="rect">
            <a:avLst/>
          </a:prstGeom>
          <a:solidFill>
            <a:schemeClr val="dk1">
              <a:alpha val="49803"/>
            </a:schemeClr>
          </a:solidFill>
          <a:ln w="38100" cap="flat" cmpd="sng">
            <a:solidFill>
              <a:schemeClr val="lt1"/>
            </a:solidFill>
            <a:prstDash val="solid"/>
            <a:round/>
            <a:headEnd type="none" w="sm" len="sm"/>
            <a:tailEnd type="none" w="sm" len="sm"/>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accent2"/>
              </a:buClr>
              <a:buSzPts val="2800"/>
              <a:buFont typeface="Arial"/>
              <a:buNone/>
            </a:pPr>
            <a:r>
              <a:rPr lang="en-US" sz="2800" b="1">
                <a:solidFill>
                  <a:schemeClr val="lt1"/>
                </a:solidFill>
                <a:latin typeface="Calibri"/>
                <a:ea typeface="Calibri"/>
                <a:cs typeface="Calibri"/>
                <a:sym typeface="Calibri"/>
              </a:rPr>
              <a:t>Peace Heroes</a:t>
            </a:r>
            <a:endParaRPr sz="1800" b="1">
              <a:solidFill>
                <a:schemeClr val="lt1"/>
              </a:solidFill>
              <a:latin typeface="Calibri"/>
              <a:ea typeface="Calibri"/>
              <a:cs typeface="Calibri"/>
              <a:sym typeface="Calibri"/>
            </a:endParaRPr>
          </a:p>
        </p:txBody>
      </p:sp>
      <p:sp>
        <p:nvSpPr>
          <p:cNvPr id="271" name="Google Shape;271;p16"/>
          <p:cNvSpPr/>
          <p:nvPr/>
        </p:nvSpPr>
        <p:spPr>
          <a:xfrm>
            <a:off x="213570" y="153771"/>
            <a:ext cx="1300480" cy="364847"/>
          </a:xfrm>
          <a:prstGeom prst="homePlate">
            <a:avLst>
              <a:gd name="adj" fmla="val 48525"/>
            </a:avLst>
          </a:prstGeom>
          <a:solidFill>
            <a:schemeClr val="dk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272" name="Google Shape;272;p16"/>
          <p:cNvSpPr/>
          <p:nvPr/>
        </p:nvSpPr>
        <p:spPr>
          <a:xfrm>
            <a:off x="1402290" y="153771"/>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mt="80000"/>
          </a:blip>
          <a:stretch>
            <a:fillRect/>
          </a:stretch>
        </a:blipFill>
        <a:effectLst/>
      </p:bgPr>
    </p:bg>
    <p:spTree>
      <p:nvGrpSpPr>
        <p:cNvPr id="1" name="Shape 277"/>
        <p:cNvGrpSpPr/>
        <p:nvPr/>
      </p:nvGrpSpPr>
      <p:grpSpPr>
        <a:xfrm>
          <a:off x="0" y="0"/>
          <a:ext cx="0" cy="0"/>
          <a:chOff x="0" y="0"/>
          <a:chExt cx="0" cy="0"/>
        </a:xfrm>
      </p:grpSpPr>
      <p:pic>
        <p:nvPicPr>
          <p:cNvPr id="278" name="Google Shape;278;p17" descr="A picture containing text, book&#10;&#10;Description automatically generated"/>
          <p:cNvPicPr preferRelativeResize="0"/>
          <p:nvPr/>
        </p:nvPicPr>
        <p:blipFill rotWithShape="1">
          <a:blip r:embed="rId4">
            <a:alphaModFix/>
          </a:blip>
          <a:srcRect l="12025" t="8734" r="12500" b="17851"/>
          <a:stretch/>
        </p:blipFill>
        <p:spPr>
          <a:xfrm>
            <a:off x="0" y="-246186"/>
            <a:ext cx="12449908" cy="7104185"/>
          </a:xfrm>
          <a:prstGeom prst="rect">
            <a:avLst/>
          </a:prstGeom>
          <a:noFill/>
          <a:ln>
            <a:noFill/>
          </a:ln>
        </p:spPr>
      </p:pic>
      <p:sp>
        <p:nvSpPr>
          <p:cNvPr id="279" name="Google Shape;279;p17"/>
          <p:cNvSpPr/>
          <p:nvPr/>
        </p:nvSpPr>
        <p:spPr>
          <a:xfrm>
            <a:off x="1629267" y="965978"/>
            <a:ext cx="9606986" cy="5102376"/>
          </a:xfrm>
          <a:prstGeom prst="rect">
            <a:avLst/>
          </a:prstGeom>
          <a:solidFill>
            <a:schemeClr val="dk1">
              <a:alpha val="49803"/>
            </a:schemeClr>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80" name="Google Shape;280;p17"/>
          <p:cNvSpPr txBox="1"/>
          <p:nvPr/>
        </p:nvSpPr>
        <p:spPr>
          <a:xfrm>
            <a:off x="2293749" y="1672738"/>
            <a:ext cx="8426369" cy="397506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600">
                <a:solidFill>
                  <a:schemeClr val="lt1"/>
                </a:solidFill>
                <a:latin typeface="Arial"/>
                <a:ea typeface="Arial"/>
                <a:cs typeface="Arial"/>
                <a:sym typeface="Arial"/>
              </a:rPr>
              <a:t>Waging peace is not physical combat with bombs and bullets, but mental and spiritual combat against hatred, greed, deception, and apathy.</a:t>
            </a:r>
            <a:endParaRPr/>
          </a:p>
          <a:p>
            <a:pPr marL="0" marR="0" lvl="0" indent="0" algn="ctr" rtl="0">
              <a:lnSpc>
                <a:spcPct val="150000"/>
              </a:lnSpc>
              <a:spcBef>
                <a:spcPts val="0"/>
              </a:spcBef>
              <a:spcAft>
                <a:spcPts val="0"/>
              </a:spcAft>
              <a:buNone/>
            </a:pPr>
            <a:r>
              <a:rPr lang="en-US" sz="2400" i="1">
                <a:solidFill>
                  <a:schemeClr val="lt1"/>
                </a:solidFill>
                <a:latin typeface="Arial"/>
                <a:ea typeface="Arial"/>
                <a:cs typeface="Arial"/>
                <a:sym typeface="Arial"/>
              </a:rPr>
              <a:t>-  Paul K. Chappell, The Art of Waging Peace, 2013</a:t>
            </a:r>
            <a:endParaRPr/>
          </a:p>
        </p:txBody>
      </p:sp>
      <p:sp>
        <p:nvSpPr>
          <p:cNvPr id="281" name="Google Shape;281;p17"/>
          <p:cNvSpPr/>
          <p:nvPr/>
        </p:nvSpPr>
        <p:spPr>
          <a:xfrm>
            <a:off x="1436354" y="782648"/>
            <a:ext cx="10023677" cy="5509549"/>
          </a:xfrm>
          <a:prstGeom prst="rect">
            <a:avLst/>
          </a:prstGeom>
          <a:no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82" name="Google Shape;282;p17"/>
          <p:cNvSpPr/>
          <p:nvPr/>
        </p:nvSpPr>
        <p:spPr>
          <a:xfrm>
            <a:off x="135874" y="218660"/>
            <a:ext cx="1300480" cy="364847"/>
          </a:xfrm>
          <a:prstGeom prst="homePlate">
            <a:avLst>
              <a:gd name="adj" fmla="val 48525"/>
            </a:avLst>
          </a:prstGeom>
          <a:solidFill>
            <a:schemeClr val="dk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283" name="Google Shape;283;p17"/>
          <p:cNvSpPr/>
          <p:nvPr/>
        </p:nvSpPr>
        <p:spPr>
          <a:xfrm>
            <a:off x="1324594" y="218660"/>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a:spLocks noGrp="1"/>
          </p:cNvSpPr>
          <p:nvPr>
            <p:ph type="ctrTitle"/>
          </p:nvPr>
        </p:nvSpPr>
        <p:spPr>
          <a:xfrm>
            <a:off x="7594502" y="174375"/>
            <a:ext cx="4394297" cy="6519047"/>
          </a:xfrm>
          <a:prstGeom prst="rect">
            <a:avLst/>
          </a:prstGeom>
          <a:solidFill>
            <a:srgbClr val="6895BC">
              <a:alpha val="41960"/>
            </a:srgbClr>
          </a:solidFill>
          <a:ln w="9525" cap="flat" cmpd="sng">
            <a:solidFill>
              <a:schemeClr val="lt1"/>
            </a:solidFill>
            <a:prstDash val="solid"/>
            <a:round/>
            <a:headEnd type="none" w="sm" len="sm"/>
            <a:tailEnd type="none" w="sm" len="sm"/>
          </a:ln>
        </p:spPr>
        <p:txBody>
          <a:bodyPr spcFirstLastPara="1" wrap="square" lIns="274300" tIns="182875" rIns="274300" bIns="182875" anchor="ctr" anchorCtr="1">
            <a:normAutofit fontScale="90000"/>
          </a:bodyPr>
          <a:lstStyle/>
          <a:p>
            <a:pPr marL="0" lvl="0" indent="0" algn="l" rtl="0">
              <a:lnSpc>
                <a:spcPct val="90000"/>
              </a:lnSpc>
              <a:spcBef>
                <a:spcPts val="0"/>
              </a:spcBef>
              <a:spcAft>
                <a:spcPts val="0"/>
              </a:spcAft>
              <a:buClr>
                <a:srgbClr val="262626"/>
              </a:buClr>
              <a:buSzPts val="1979"/>
              <a:buFont typeface="Gill Sans"/>
              <a:buNone/>
            </a:pPr>
            <a:r>
              <a:rPr lang="en-US" sz="1979" b="1"/>
              <a:t/>
            </a:r>
            <a:br>
              <a:rPr lang="en-US" sz="1979" b="1"/>
            </a:br>
            <a:r>
              <a:rPr lang="en-US" sz="1979" b="1"/>
              <a:t/>
            </a:r>
            <a:br>
              <a:rPr lang="en-US" sz="1979" b="1"/>
            </a:br>
            <a:r>
              <a:rPr lang="en-US" sz="1979" b="1"/>
              <a:t/>
            </a:r>
            <a:br>
              <a:rPr lang="en-US" sz="1979" b="1"/>
            </a:br>
            <a:r>
              <a:rPr lang="en-US" sz="1979">
                <a:latin typeface="Calibri"/>
                <a:ea typeface="Calibri"/>
                <a:cs typeface="Calibri"/>
                <a:sym typeface="Calibri"/>
              </a:rPr>
              <a:t/>
            </a:r>
            <a:br>
              <a:rPr lang="en-US" sz="1979">
                <a:latin typeface="Calibri"/>
                <a:ea typeface="Calibri"/>
                <a:cs typeface="Calibri"/>
                <a:sym typeface="Calibri"/>
              </a:rPr>
            </a:br>
            <a:r>
              <a:rPr lang="en-US" sz="2790">
                <a:solidFill>
                  <a:schemeClr val="lt1"/>
                </a:solidFill>
                <a:latin typeface="Calibri"/>
                <a:ea typeface="Calibri"/>
                <a:cs typeface="Calibri"/>
                <a:sym typeface="Calibri"/>
              </a:rPr>
              <a:t>PEACE LITERACY CURRICULUM©️ </a:t>
            </a:r>
            <a:br>
              <a:rPr lang="en-US" sz="2790">
                <a:solidFill>
                  <a:schemeClr val="lt1"/>
                </a:solidFill>
                <a:latin typeface="Calibri"/>
                <a:ea typeface="Calibri"/>
                <a:cs typeface="Calibri"/>
                <a:sym typeface="Calibri"/>
              </a:rPr>
            </a:br>
            <a:r>
              <a:rPr lang="en-US" sz="2790">
                <a:solidFill>
                  <a:schemeClr val="lt1"/>
                </a:solidFill>
                <a:latin typeface="Calibri"/>
                <a:ea typeface="Calibri"/>
                <a:cs typeface="Calibri"/>
                <a:sym typeface="Calibri"/>
              </a:rPr>
              <a:t/>
            </a:r>
            <a:br>
              <a:rPr lang="en-US" sz="2790">
                <a:solidFill>
                  <a:schemeClr val="lt1"/>
                </a:solidFill>
                <a:latin typeface="Calibri"/>
                <a:ea typeface="Calibri"/>
                <a:cs typeface="Calibri"/>
                <a:sym typeface="Calibri"/>
              </a:rPr>
            </a:br>
            <a:r>
              <a:rPr lang="en-US" sz="2790">
                <a:solidFill>
                  <a:schemeClr val="lt1"/>
                </a:solidFill>
                <a:latin typeface="Calibri"/>
                <a:ea typeface="Calibri"/>
                <a:cs typeface="Calibri"/>
                <a:sym typeface="Calibri"/>
              </a:rPr>
              <a:t>THE CONSTELLATION </a:t>
            </a:r>
            <a:br>
              <a:rPr lang="en-US" sz="2790">
                <a:solidFill>
                  <a:schemeClr val="lt1"/>
                </a:solidFill>
                <a:latin typeface="Calibri"/>
                <a:ea typeface="Calibri"/>
                <a:cs typeface="Calibri"/>
                <a:sym typeface="Calibri"/>
              </a:rPr>
            </a:br>
            <a:r>
              <a:rPr lang="en-US" sz="2790">
                <a:solidFill>
                  <a:schemeClr val="lt1"/>
                </a:solidFill>
                <a:latin typeface="Calibri"/>
                <a:ea typeface="Calibri"/>
                <a:cs typeface="Calibri"/>
                <a:sym typeface="Calibri"/>
              </a:rPr>
              <a:t>OF PEACE</a:t>
            </a:r>
            <a:r>
              <a:rPr lang="en-US" sz="2790">
                <a:latin typeface="Calibri"/>
                <a:ea typeface="Calibri"/>
                <a:cs typeface="Calibri"/>
                <a:sym typeface="Calibri"/>
              </a:rPr>
              <a:t> </a:t>
            </a:r>
            <a:r>
              <a:rPr lang="en-US" sz="2430">
                <a:latin typeface="Calibri"/>
                <a:ea typeface="Calibri"/>
                <a:cs typeface="Calibri"/>
                <a:sym typeface="Calibri"/>
              </a:rPr>
              <a:t/>
            </a:r>
            <a:br>
              <a:rPr lang="en-US" sz="2430">
                <a:latin typeface="Calibri"/>
                <a:ea typeface="Calibri"/>
                <a:cs typeface="Calibri"/>
                <a:sym typeface="Calibri"/>
              </a:rPr>
            </a:br>
            <a:r>
              <a:rPr lang="en-US" sz="3420">
                <a:latin typeface="Calibri"/>
                <a:ea typeface="Calibri"/>
                <a:cs typeface="Calibri"/>
                <a:sym typeface="Calibri"/>
              </a:rPr>
              <a:t> </a:t>
            </a:r>
            <a:br>
              <a:rPr lang="en-US" sz="3420">
                <a:latin typeface="Calibri"/>
                <a:ea typeface="Calibri"/>
                <a:cs typeface="Calibri"/>
                <a:sym typeface="Calibri"/>
              </a:rPr>
            </a:br>
            <a:r>
              <a:rPr lang="en-US" sz="1979">
                <a:latin typeface="Calibri"/>
                <a:ea typeface="Calibri"/>
                <a:cs typeface="Calibri"/>
                <a:sym typeface="Calibri"/>
              </a:rPr>
              <a:t>YOU CAN FIND</a:t>
            </a:r>
            <a:r>
              <a:rPr lang="en-US" sz="1979" b="1"/>
              <a:t> </a:t>
            </a:r>
            <a:r>
              <a:rPr lang="en-US" sz="1979">
                <a:latin typeface="Calibri"/>
                <a:ea typeface="Calibri"/>
                <a:cs typeface="Calibri"/>
                <a:sym typeface="Calibri"/>
              </a:rPr>
              <a:t>SLIDES TO ACCOMPANY THE NEXT SECTION</a:t>
            </a:r>
            <a:br>
              <a:rPr lang="en-US" sz="1979">
                <a:latin typeface="Calibri"/>
                <a:ea typeface="Calibri"/>
                <a:cs typeface="Calibri"/>
                <a:sym typeface="Calibri"/>
              </a:rPr>
            </a:br>
            <a:r>
              <a:rPr lang="en-US" sz="1979">
                <a:latin typeface="Calibri"/>
                <a:ea typeface="Calibri"/>
                <a:cs typeface="Calibri"/>
                <a:sym typeface="Calibri"/>
              </a:rPr>
              <a:t/>
            </a:r>
            <a:br>
              <a:rPr lang="en-US" sz="1979">
                <a:latin typeface="Calibri"/>
                <a:ea typeface="Calibri"/>
                <a:cs typeface="Calibri"/>
                <a:sym typeface="Calibri"/>
              </a:rPr>
            </a:br>
            <a:r>
              <a:rPr lang="en-US" sz="1979" b="1">
                <a:latin typeface="Calibri"/>
                <a:ea typeface="Calibri"/>
                <a:cs typeface="Calibri"/>
                <a:sym typeface="Calibri"/>
              </a:rPr>
              <a:t>PART 3:</a:t>
            </a:r>
            <a:r>
              <a:rPr lang="en-US" sz="1979">
                <a:latin typeface="Calibri"/>
                <a:ea typeface="Calibri"/>
                <a:cs typeface="Calibri"/>
                <a:sym typeface="Calibri"/>
              </a:rPr>
              <a:t> THE ALLEGORY OF VIDEO GAMES</a:t>
            </a:r>
            <a:br>
              <a:rPr lang="en-US" sz="1979">
                <a:latin typeface="Calibri"/>
                <a:ea typeface="Calibri"/>
                <a:cs typeface="Calibri"/>
                <a:sym typeface="Calibri"/>
              </a:rPr>
            </a:br>
            <a:r>
              <a:rPr lang="en-US" sz="1979">
                <a:latin typeface="Calibri"/>
                <a:ea typeface="Calibri"/>
                <a:cs typeface="Calibri"/>
                <a:sym typeface="Calibri"/>
              </a:rPr>
              <a:t/>
            </a:r>
            <a:br>
              <a:rPr lang="en-US" sz="1979">
                <a:latin typeface="Calibri"/>
                <a:ea typeface="Calibri"/>
                <a:cs typeface="Calibri"/>
                <a:sym typeface="Calibri"/>
              </a:rPr>
            </a:br>
            <a:r>
              <a:rPr lang="en-US" sz="1979">
                <a:latin typeface="Calibri"/>
                <a:ea typeface="Calibri"/>
                <a:cs typeface="Calibri"/>
                <a:sym typeface="Calibri"/>
              </a:rPr>
              <a:t>AT PEACELITERACY.ORG</a:t>
            </a:r>
            <a:r>
              <a:rPr lang="en-US" sz="1800" cap="none">
                <a:latin typeface="Calibri"/>
                <a:ea typeface="Calibri"/>
                <a:cs typeface="Calibri"/>
                <a:sym typeface="Calibri"/>
              </a:rPr>
              <a:t/>
            </a:r>
            <a:br>
              <a:rPr lang="en-US" sz="1800" cap="none">
                <a:latin typeface="Calibri"/>
                <a:ea typeface="Calibri"/>
                <a:cs typeface="Calibri"/>
                <a:sym typeface="Calibri"/>
              </a:rPr>
            </a:br>
            <a:r>
              <a:rPr lang="en-US" sz="1800" cap="none">
                <a:latin typeface="Calibri"/>
                <a:ea typeface="Calibri"/>
                <a:cs typeface="Calibri"/>
                <a:sym typeface="Calibri"/>
              </a:rPr>
              <a:t/>
            </a:r>
            <a:br>
              <a:rPr lang="en-US" sz="1800" cap="none">
                <a:latin typeface="Calibri"/>
                <a:ea typeface="Calibri"/>
                <a:cs typeface="Calibri"/>
                <a:sym typeface="Calibri"/>
              </a:rPr>
            </a:br>
            <a:r>
              <a:rPr lang="en-US" sz="1800" cap="none">
                <a:latin typeface="Calibri"/>
                <a:ea typeface="Calibri"/>
                <a:cs typeface="Calibri"/>
                <a:sym typeface="Calibri"/>
              </a:rPr>
              <a:t>For more info contact </a:t>
            </a:r>
            <a:br>
              <a:rPr lang="en-US" sz="1800" cap="none">
                <a:latin typeface="Calibri"/>
                <a:ea typeface="Calibri"/>
                <a:cs typeface="Calibri"/>
                <a:sym typeface="Calibri"/>
              </a:rPr>
            </a:br>
            <a:r>
              <a:rPr lang="en-US" sz="1800" cap="none">
                <a:latin typeface="Calibri"/>
                <a:ea typeface="Calibri"/>
                <a:cs typeface="Calibri"/>
                <a:sym typeface="Calibri"/>
              </a:rPr>
              <a:t>Paul K. Chappell at</a:t>
            </a:r>
            <a:br>
              <a:rPr lang="en-US" sz="1800" cap="none">
                <a:latin typeface="Calibri"/>
                <a:ea typeface="Calibri"/>
                <a:cs typeface="Calibri"/>
                <a:sym typeface="Calibri"/>
              </a:rPr>
            </a:br>
            <a:r>
              <a:rPr lang="en-US" sz="1800" cap="none">
                <a:latin typeface="Calibri"/>
                <a:ea typeface="Calibri"/>
                <a:cs typeface="Calibri"/>
                <a:sym typeface="Calibri"/>
              </a:rPr>
              <a:t>pchappell@napf.org</a:t>
            </a:r>
            <a:r>
              <a:rPr lang="en-US" sz="3420">
                <a:latin typeface="Calibri"/>
                <a:ea typeface="Calibri"/>
                <a:cs typeface="Calibri"/>
                <a:sym typeface="Calibri"/>
              </a:rPr>
              <a:t/>
            </a:r>
            <a:br>
              <a:rPr lang="en-US" sz="3420">
                <a:latin typeface="Calibri"/>
                <a:ea typeface="Calibri"/>
                <a:cs typeface="Calibri"/>
                <a:sym typeface="Calibri"/>
              </a:rPr>
            </a:br>
            <a:r>
              <a:rPr lang="en-US" sz="3420">
                <a:latin typeface="Calibri"/>
                <a:ea typeface="Calibri"/>
                <a:cs typeface="Calibri"/>
                <a:sym typeface="Calibri"/>
              </a:rPr>
              <a:t/>
            </a:r>
            <a:br>
              <a:rPr lang="en-US" sz="3420">
                <a:latin typeface="Calibri"/>
                <a:ea typeface="Calibri"/>
                <a:cs typeface="Calibri"/>
                <a:sym typeface="Calibri"/>
              </a:rPr>
            </a:br>
            <a:endParaRPr sz="4320">
              <a:solidFill>
                <a:schemeClr val="lt1"/>
              </a:solidFill>
              <a:latin typeface="Calibri"/>
              <a:ea typeface="Calibri"/>
              <a:cs typeface="Calibri"/>
              <a:sym typeface="Calibri"/>
            </a:endParaRPr>
          </a:p>
        </p:txBody>
      </p:sp>
      <p:pic>
        <p:nvPicPr>
          <p:cNvPr id="334" name="Google Shape;334;p23"/>
          <p:cNvPicPr preferRelativeResize="0"/>
          <p:nvPr/>
        </p:nvPicPr>
        <p:blipFill rotWithShape="1">
          <a:blip r:embed="rId3">
            <a:alphaModFix/>
          </a:blip>
          <a:srcRect l="27988" r="7139"/>
          <a:stretch/>
        </p:blipFill>
        <p:spPr>
          <a:xfrm>
            <a:off x="188418" y="174375"/>
            <a:ext cx="7291784" cy="6519047"/>
          </a:xfrm>
          <a:prstGeom prst="rect">
            <a:avLst/>
          </a:prstGeom>
          <a:noFill/>
          <a:ln>
            <a:noFill/>
          </a:ln>
        </p:spPr>
      </p:pic>
      <p:sp>
        <p:nvSpPr>
          <p:cNvPr id="335" name="Google Shape;335;p23"/>
          <p:cNvSpPr/>
          <p:nvPr/>
        </p:nvSpPr>
        <p:spPr>
          <a:xfrm>
            <a:off x="293083" y="292919"/>
            <a:ext cx="1300480" cy="364847"/>
          </a:xfrm>
          <a:prstGeom prst="homePlate">
            <a:avLst>
              <a:gd name="adj" fmla="val 48525"/>
            </a:avLst>
          </a:prstGeom>
          <a:solidFill>
            <a:srgbClr val="7F7F7F">
              <a:alpha val="6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336" name="Google Shape;336;p23"/>
          <p:cNvSpPr/>
          <p:nvPr/>
        </p:nvSpPr>
        <p:spPr>
          <a:xfrm>
            <a:off x="1481803" y="292919"/>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
          <p:cNvPicPr preferRelativeResize="0"/>
          <p:nvPr/>
        </p:nvPicPr>
        <p:blipFill rotWithShape="1">
          <a:blip r:embed="rId3">
            <a:alphaModFix/>
          </a:blip>
          <a:srcRect/>
          <a:stretch/>
        </p:blipFill>
        <p:spPr>
          <a:xfrm>
            <a:off x="0" y="-620"/>
            <a:ext cx="12260826" cy="6858620"/>
          </a:xfrm>
          <a:prstGeom prst="rect">
            <a:avLst/>
          </a:prstGeom>
          <a:noFill/>
          <a:ln>
            <a:noFill/>
          </a:ln>
        </p:spPr>
      </p:pic>
      <p:sp>
        <p:nvSpPr>
          <p:cNvPr id="117" name="Google Shape;117;p2"/>
          <p:cNvSpPr txBox="1">
            <a:spLocks noGrp="1"/>
          </p:cNvSpPr>
          <p:nvPr>
            <p:ph type="ctrTitle"/>
          </p:nvPr>
        </p:nvSpPr>
        <p:spPr>
          <a:xfrm>
            <a:off x="1599884" y="2649056"/>
            <a:ext cx="8992233" cy="1559888"/>
          </a:xfrm>
          <a:prstGeom prst="rect">
            <a:avLst/>
          </a:prstGeom>
          <a:solidFill>
            <a:schemeClr val="dk1">
              <a:alpha val="41960"/>
            </a:schemeClr>
          </a:solidFill>
          <a:ln w="9525" cap="flat" cmpd="sng">
            <a:solidFill>
              <a:schemeClr val="lt1"/>
            </a:solidFill>
            <a:prstDash val="solid"/>
            <a:round/>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chemeClr val="lt1"/>
              </a:buClr>
              <a:buSzPts val="4320"/>
              <a:buFont typeface="Calibri"/>
              <a:buNone/>
            </a:pPr>
            <a:r>
              <a:rPr lang="en-US" sz="4320">
                <a:solidFill>
                  <a:schemeClr val="lt1"/>
                </a:solidFill>
                <a:latin typeface="Calibri"/>
                <a:ea typeface="Calibri"/>
                <a:cs typeface="Calibri"/>
                <a:sym typeface="Calibri"/>
              </a:rPr>
              <a:t>THE STARS OF STRUGGLE,</a:t>
            </a:r>
            <a:br>
              <a:rPr lang="en-US" sz="4320">
                <a:solidFill>
                  <a:schemeClr val="lt1"/>
                </a:solidFill>
                <a:latin typeface="Calibri"/>
                <a:ea typeface="Calibri"/>
                <a:cs typeface="Calibri"/>
                <a:sym typeface="Calibri"/>
              </a:rPr>
            </a:br>
            <a:r>
              <a:rPr lang="en-US" sz="4320">
                <a:solidFill>
                  <a:schemeClr val="lt1"/>
                </a:solidFill>
                <a:latin typeface="Calibri"/>
                <a:ea typeface="Calibri"/>
                <a:cs typeface="Calibri"/>
                <a:sym typeface="Calibri"/>
              </a:rPr>
              <a:t>TRAINING, TRUTH, AND STRATEGY</a:t>
            </a:r>
            <a:endParaRPr/>
          </a:p>
        </p:txBody>
      </p:sp>
      <p:sp>
        <p:nvSpPr>
          <p:cNvPr id="118" name="Google Shape;118;p2"/>
          <p:cNvSpPr/>
          <p:nvPr/>
        </p:nvSpPr>
        <p:spPr>
          <a:xfrm>
            <a:off x="1483628" y="2517058"/>
            <a:ext cx="9224744" cy="1799303"/>
          </a:xfrm>
          <a:prstGeom prst="rect">
            <a:avLst/>
          </a:prstGeom>
          <a:no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119" name="Google Shape;119;p2"/>
          <p:cNvPicPr preferRelativeResize="0"/>
          <p:nvPr/>
        </p:nvPicPr>
        <p:blipFill rotWithShape="1">
          <a:blip r:embed="rId4">
            <a:alphaModFix/>
          </a:blip>
          <a:srcRect/>
          <a:stretch/>
        </p:blipFill>
        <p:spPr>
          <a:xfrm>
            <a:off x="11286331" y="6565411"/>
            <a:ext cx="884903" cy="292589"/>
          </a:xfrm>
          <a:prstGeom prst="rect">
            <a:avLst/>
          </a:prstGeom>
          <a:noFill/>
          <a:ln>
            <a:noFill/>
          </a:ln>
        </p:spPr>
      </p:pic>
      <p:sp>
        <p:nvSpPr>
          <p:cNvPr id="120" name="Google Shape;120;p2"/>
          <p:cNvSpPr/>
          <p:nvPr/>
        </p:nvSpPr>
        <p:spPr>
          <a:xfrm>
            <a:off x="183148" y="193527"/>
            <a:ext cx="1300480" cy="364847"/>
          </a:xfrm>
          <a:prstGeom prst="homePlate">
            <a:avLst>
              <a:gd name="adj" fmla="val 48525"/>
            </a:avLst>
          </a:prstGeom>
          <a:solidFill>
            <a:srgbClr val="7F7F7F">
              <a:alpha val="6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121" name="Google Shape;121;p2"/>
          <p:cNvSpPr/>
          <p:nvPr/>
        </p:nvSpPr>
        <p:spPr>
          <a:xfrm>
            <a:off x="1371868" y="193527"/>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5"/>
        <p:cNvGrpSpPr/>
        <p:nvPr/>
      </p:nvGrpSpPr>
      <p:grpSpPr>
        <a:xfrm>
          <a:off x="0" y="0"/>
          <a:ext cx="0" cy="0"/>
          <a:chOff x="0" y="0"/>
          <a:chExt cx="0" cy="0"/>
        </a:xfrm>
      </p:grpSpPr>
      <p:pic>
        <p:nvPicPr>
          <p:cNvPr id="126" name="Google Shape;126;p3" descr="Crawling babby, different stages of Crawling,technique of Crawling,cute crawling baby, infants growth development,How an infant starts to crawl,milestones of infant, stages of crawling , how a baby crawl #faridi #miggibaby #cutestbaby" title="Stages of Crawling and different techniques (Miggibaby learns to crawl)">
            <a:hlinkClick r:id="rId3"/>
          </p:cNvPr>
          <p:cNvPicPr preferRelativeResize="0"/>
          <p:nvPr/>
        </p:nvPicPr>
        <p:blipFill rotWithShape="1">
          <a:blip r:embed="rId4">
            <a:alphaModFix/>
          </a:blip>
          <a:srcRect t="12251" b="12543"/>
          <a:stretch/>
        </p:blipFill>
        <p:spPr>
          <a:xfrm>
            <a:off x="2011890" y="1249782"/>
            <a:ext cx="8806005" cy="5025513"/>
          </a:xfrm>
          <a:prstGeom prst="rect">
            <a:avLst/>
          </a:prstGeom>
          <a:noFill/>
          <a:ln>
            <a:noFill/>
          </a:ln>
        </p:spPr>
      </p:pic>
      <p:sp>
        <p:nvSpPr>
          <p:cNvPr id="127" name="Google Shape;127;p3"/>
          <p:cNvSpPr/>
          <p:nvPr/>
        </p:nvSpPr>
        <p:spPr>
          <a:xfrm>
            <a:off x="213570" y="153771"/>
            <a:ext cx="1300480" cy="364847"/>
          </a:xfrm>
          <a:prstGeom prst="homePlate">
            <a:avLst>
              <a:gd name="adj" fmla="val 48525"/>
            </a:avLst>
          </a:prstGeom>
          <a:solidFill>
            <a:schemeClr val="dk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128" name="Google Shape;128;p3"/>
          <p:cNvSpPr/>
          <p:nvPr/>
        </p:nvSpPr>
        <p:spPr>
          <a:xfrm>
            <a:off x="1402290" y="153771"/>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
        <p:nvSpPr>
          <p:cNvPr id="129" name="Google Shape;129;p3"/>
          <p:cNvSpPr/>
          <p:nvPr/>
        </p:nvSpPr>
        <p:spPr>
          <a:xfrm>
            <a:off x="2011890" y="149286"/>
            <a:ext cx="49840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lt1"/>
                </a:solidFill>
                <a:latin typeface="Arial"/>
                <a:ea typeface="Arial"/>
                <a:cs typeface="Arial"/>
                <a:sym typeface="Arial"/>
                <a:hlinkClick r:id="rId5"/>
              </a:rPr>
              <a:t>https://www.youtube.com/watch?v=G4XPKAMldGI</a:t>
            </a:r>
            <a:endParaRPr sz="1800">
              <a:solidFill>
                <a:schemeClr val="lt1"/>
              </a:solidFill>
              <a:latin typeface="Gill Sans"/>
              <a:ea typeface="Gill Sans"/>
              <a:cs typeface="Gill Sans"/>
              <a:sym typeface="Gill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34"/>
        <p:cNvGrpSpPr/>
        <p:nvPr/>
      </p:nvGrpSpPr>
      <p:grpSpPr>
        <a:xfrm>
          <a:off x="0" y="0"/>
          <a:ext cx="0" cy="0"/>
          <a:chOff x="0" y="0"/>
          <a:chExt cx="0" cy="0"/>
        </a:xfrm>
      </p:grpSpPr>
      <p:sp>
        <p:nvSpPr>
          <p:cNvPr id="135" name="Google Shape;135;p4"/>
          <p:cNvSpPr/>
          <p:nvPr/>
        </p:nvSpPr>
        <p:spPr>
          <a:xfrm rot="10800000" flipH="1">
            <a:off x="0" y="-4"/>
            <a:ext cx="6096000" cy="6858001"/>
          </a:xfrm>
          <a:prstGeom prst="rect">
            <a:avLst/>
          </a:prstGeom>
          <a:blipFill rotWithShape="1">
            <a:blip r:embed="rId3">
              <a:alphaModFix/>
            </a:blip>
            <a:stretch>
              <a:fillRect l="-69852" t="-685" r="-46321" b="-1911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36" name="Google Shape;136;p4"/>
          <p:cNvSpPr txBox="1">
            <a:spLocks noGrp="1"/>
          </p:cNvSpPr>
          <p:nvPr>
            <p:ph type="title"/>
          </p:nvPr>
        </p:nvSpPr>
        <p:spPr>
          <a:xfrm>
            <a:off x="265471" y="2231923"/>
            <a:ext cx="5484989" cy="3824748"/>
          </a:xfrm>
          <a:prstGeom prst="rect">
            <a:avLst/>
          </a:prstGeom>
          <a:solidFill>
            <a:schemeClr val="dk1">
              <a:alpha val="49803"/>
            </a:schemeClr>
          </a:solidFill>
          <a:ln w="9525" cap="flat" cmpd="sng">
            <a:solidFill>
              <a:schemeClr val="lt1"/>
            </a:solidFill>
            <a:prstDash val="solid"/>
            <a:round/>
            <a:headEnd type="none" w="sm" len="sm"/>
            <a:tailEnd type="none" w="sm" len="sm"/>
          </a:ln>
        </p:spPr>
        <p:txBody>
          <a:bodyPr spcFirstLastPara="1" wrap="square" lIns="182875" tIns="182875" rIns="182875" bIns="182875" anchor="ctr" anchorCtr="1">
            <a:normAutofit/>
          </a:bodyPr>
          <a:lstStyle/>
          <a:p>
            <a:pPr marL="0" lvl="0" indent="0" algn="ctr" rtl="0">
              <a:lnSpc>
                <a:spcPct val="115000"/>
              </a:lnSpc>
              <a:spcBef>
                <a:spcPts val="0"/>
              </a:spcBef>
              <a:spcAft>
                <a:spcPts val="0"/>
              </a:spcAft>
              <a:buClr>
                <a:schemeClr val="lt1"/>
              </a:buClr>
              <a:buSzPts val="2400"/>
              <a:buFont typeface="Calibri"/>
              <a:buNone/>
            </a:pPr>
            <a:r>
              <a:rPr lang="en-US" sz="2400" cap="none">
                <a:solidFill>
                  <a:schemeClr val="lt1"/>
                </a:solidFill>
                <a:latin typeface="Calibri"/>
                <a:ea typeface="Calibri"/>
                <a:cs typeface="Calibri"/>
                <a:sym typeface="Calibri"/>
              </a:rPr>
              <a:t>“Realistic peace is not the absence of struggle, but the process of transforming struggle into purpose, meaning, empathy, understanding, [and] justice.”</a:t>
            </a:r>
            <a:br>
              <a:rPr lang="en-US" sz="2400" cap="none">
                <a:solidFill>
                  <a:schemeClr val="lt1"/>
                </a:solidFill>
                <a:latin typeface="Calibri"/>
                <a:ea typeface="Calibri"/>
                <a:cs typeface="Calibri"/>
                <a:sym typeface="Calibri"/>
              </a:rPr>
            </a:br>
            <a:r>
              <a:rPr lang="en-US" sz="2400" cap="none">
                <a:solidFill>
                  <a:schemeClr val="lt1"/>
                </a:solidFill>
                <a:latin typeface="Calibri"/>
                <a:ea typeface="Calibri"/>
                <a:cs typeface="Calibri"/>
                <a:sym typeface="Calibri"/>
              </a:rPr>
              <a:t/>
            </a:r>
            <a:br>
              <a:rPr lang="en-US" sz="2400" cap="none">
                <a:solidFill>
                  <a:schemeClr val="lt1"/>
                </a:solidFill>
                <a:latin typeface="Calibri"/>
                <a:ea typeface="Calibri"/>
                <a:cs typeface="Calibri"/>
                <a:sym typeface="Calibri"/>
              </a:rPr>
            </a:br>
            <a:r>
              <a:rPr lang="en-US" sz="1600" cap="none">
                <a:solidFill>
                  <a:schemeClr val="lt1"/>
                </a:solidFill>
                <a:latin typeface="Calibri"/>
                <a:ea typeface="Calibri"/>
                <a:cs typeface="Calibri"/>
                <a:sym typeface="Calibri"/>
              </a:rPr>
              <a:t>Paul K. Chappell,</a:t>
            </a:r>
            <a:r>
              <a:rPr lang="en-US" sz="1600" i="1" cap="none">
                <a:solidFill>
                  <a:schemeClr val="lt1"/>
                </a:solidFill>
                <a:latin typeface="Calibri"/>
                <a:ea typeface="Calibri"/>
                <a:cs typeface="Calibri"/>
                <a:sym typeface="Calibri"/>
              </a:rPr>
              <a:t> Soldiers of Peace</a:t>
            </a:r>
            <a:r>
              <a:rPr lang="en-US" sz="1600" cap="none">
                <a:solidFill>
                  <a:schemeClr val="lt1"/>
                </a:solidFill>
                <a:latin typeface="Calibri"/>
                <a:ea typeface="Calibri"/>
                <a:cs typeface="Calibri"/>
                <a:sym typeface="Calibri"/>
              </a:rPr>
              <a:t>, pg. 53</a:t>
            </a:r>
            <a:endParaRPr sz="2400" cap="none">
              <a:solidFill>
                <a:schemeClr val="lt1"/>
              </a:solidFill>
              <a:latin typeface="Calibri"/>
              <a:ea typeface="Calibri"/>
              <a:cs typeface="Calibri"/>
              <a:sym typeface="Calibri"/>
            </a:endParaRPr>
          </a:p>
        </p:txBody>
      </p:sp>
      <p:pic>
        <p:nvPicPr>
          <p:cNvPr id="137" name="Google Shape;137;p4"/>
          <p:cNvPicPr preferRelativeResize="0"/>
          <p:nvPr/>
        </p:nvPicPr>
        <p:blipFill rotWithShape="1">
          <a:blip r:embed="rId4">
            <a:alphaModFix/>
          </a:blip>
          <a:srcRect/>
          <a:stretch/>
        </p:blipFill>
        <p:spPr>
          <a:xfrm>
            <a:off x="6284226" y="1032385"/>
            <a:ext cx="5642303" cy="5024285"/>
          </a:xfrm>
          <a:prstGeom prst="rect">
            <a:avLst/>
          </a:prstGeom>
          <a:noFill/>
          <a:ln w="38100" cap="flat" cmpd="sng">
            <a:solidFill>
              <a:schemeClr val="lt1"/>
            </a:solidFill>
            <a:prstDash val="solid"/>
            <a:round/>
            <a:headEnd type="none" w="sm" len="sm"/>
            <a:tailEnd type="none" w="sm" len="sm"/>
          </a:ln>
        </p:spPr>
      </p:pic>
      <p:sp>
        <p:nvSpPr>
          <p:cNvPr id="138" name="Google Shape;138;p4"/>
          <p:cNvSpPr txBox="1"/>
          <p:nvPr/>
        </p:nvSpPr>
        <p:spPr>
          <a:xfrm>
            <a:off x="265470" y="1032385"/>
            <a:ext cx="5484989" cy="894738"/>
          </a:xfrm>
          <a:prstGeom prst="rect">
            <a:avLst/>
          </a:prstGeom>
          <a:solidFill>
            <a:schemeClr val="dk1">
              <a:alpha val="49803"/>
            </a:schemeClr>
          </a:solidFill>
          <a:ln w="31750" cap="sq" cmpd="sng">
            <a:solidFill>
              <a:schemeClr val="lt1"/>
            </a:solidFill>
            <a:prstDash val="solid"/>
            <a:miter lim="800000"/>
            <a:headEnd type="none" w="sm" len="sm"/>
            <a:tailEnd type="none" w="sm" len="sm"/>
          </a:ln>
        </p:spPr>
        <p:txBody>
          <a:bodyPr spcFirstLastPara="1" wrap="square" lIns="182875" tIns="182875" rIns="182875" bIns="182875" anchor="ctr" anchorCtr="1">
            <a:normAutofit/>
          </a:bodyPr>
          <a:lstStyle/>
          <a:p>
            <a:pPr marL="0" marR="0" lvl="0" indent="0" algn="ctr" rtl="0">
              <a:lnSpc>
                <a:spcPct val="115000"/>
              </a:lnSpc>
              <a:spcBef>
                <a:spcPts val="0"/>
              </a:spcBef>
              <a:spcAft>
                <a:spcPts val="0"/>
              </a:spcAft>
              <a:buClr>
                <a:schemeClr val="lt1"/>
              </a:buClr>
              <a:buSzPts val="2340"/>
              <a:buFont typeface="Calibri"/>
              <a:buNone/>
            </a:pPr>
            <a:r>
              <a:rPr lang="en-US" sz="2340" b="1" cap="none">
                <a:solidFill>
                  <a:schemeClr val="lt1"/>
                </a:solidFill>
                <a:latin typeface="Calibri"/>
                <a:ea typeface="Calibri"/>
                <a:cs typeface="Calibri"/>
                <a:sym typeface="Calibri"/>
              </a:rPr>
              <a:t>Star of Struggle</a:t>
            </a:r>
            <a:endParaRPr/>
          </a:p>
        </p:txBody>
      </p:sp>
      <p:sp>
        <p:nvSpPr>
          <p:cNvPr id="139" name="Google Shape;139;p4"/>
          <p:cNvSpPr/>
          <p:nvPr/>
        </p:nvSpPr>
        <p:spPr>
          <a:xfrm>
            <a:off x="213570" y="153771"/>
            <a:ext cx="1300480" cy="364847"/>
          </a:xfrm>
          <a:prstGeom prst="homePlate">
            <a:avLst>
              <a:gd name="adj" fmla="val 48525"/>
            </a:avLst>
          </a:prstGeom>
          <a:solidFill>
            <a:schemeClr val="dk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140" name="Google Shape;140;p4"/>
          <p:cNvSpPr/>
          <p:nvPr/>
        </p:nvSpPr>
        <p:spPr>
          <a:xfrm>
            <a:off x="1402290" y="153771"/>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45"/>
        <p:cNvGrpSpPr/>
        <p:nvPr/>
      </p:nvGrpSpPr>
      <p:grpSpPr>
        <a:xfrm>
          <a:off x="0" y="0"/>
          <a:ext cx="0" cy="0"/>
          <a:chOff x="0" y="0"/>
          <a:chExt cx="0" cy="0"/>
        </a:xfrm>
      </p:grpSpPr>
      <p:sp>
        <p:nvSpPr>
          <p:cNvPr id="146" name="Google Shape;146;p5"/>
          <p:cNvSpPr txBox="1">
            <a:spLocks noGrp="1"/>
          </p:cNvSpPr>
          <p:nvPr>
            <p:ph type="title"/>
          </p:nvPr>
        </p:nvSpPr>
        <p:spPr>
          <a:xfrm>
            <a:off x="0" y="0"/>
            <a:ext cx="6095999" cy="6858000"/>
          </a:xfrm>
          <a:prstGeom prst="rect">
            <a:avLst/>
          </a:prstGeom>
          <a:blipFill rotWithShape="1">
            <a:blip r:embed="rId3">
              <a:alphaModFix/>
            </a:blip>
            <a:stretch>
              <a:fillRect/>
            </a:stretch>
          </a:blipFill>
          <a:ln>
            <a:noFill/>
          </a:ln>
        </p:spPr>
        <p:txBody>
          <a:bodyPr spcFirstLastPara="1" wrap="square" lIns="182875" tIns="182875" rIns="182875" bIns="182875" anchor="ctr" anchorCtr="1">
            <a:normAutofit/>
          </a:bodyPr>
          <a:lstStyle/>
          <a:p>
            <a:pPr marL="0" lvl="0" indent="0" algn="ctr" rtl="0">
              <a:lnSpc>
                <a:spcPct val="150000"/>
              </a:lnSpc>
              <a:spcBef>
                <a:spcPts val="0"/>
              </a:spcBef>
              <a:spcAft>
                <a:spcPts val="0"/>
              </a:spcAft>
              <a:buClr>
                <a:schemeClr val="lt1"/>
              </a:buClr>
              <a:buSzPts val="2800"/>
              <a:buFont typeface="Calibri"/>
              <a:buNone/>
            </a:pPr>
            <a:r>
              <a:rPr lang="en-US" sz="2800" cap="none">
                <a:solidFill>
                  <a:schemeClr val="lt1"/>
                </a:solidFill>
                <a:latin typeface="Calibri"/>
                <a:ea typeface="Calibri"/>
                <a:cs typeface="Calibri"/>
                <a:sym typeface="Calibri"/>
              </a:rPr>
              <a:t>Choosing the harder right over the easier wrong often requires us to journey toward struggle.</a:t>
            </a:r>
            <a:endParaRPr/>
          </a:p>
        </p:txBody>
      </p:sp>
      <p:pic>
        <p:nvPicPr>
          <p:cNvPr id="147" name="Google Shape;147;p5"/>
          <p:cNvPicPr preferRelativeResize="0"/>
          <p:nvPr/>
        </p:nvPicPr>
        <p:blipFill rotWithShape="1">
          <a:blip r:embed="rId4">
            <a:alphaModFix/>
          </a:blip>
          <a:srcRect/>
          <a:stretch/>
        </p:blipFill>
        <p:spPr>
          <a:xfrm>
            <a:off x="6441542" y="1032385"/>
            <a:ext cx="5506030" cy="5024286"/>
          </a:xfrm>
          <a:prstGeom prst="rect">
            <a:avLst/>
          </a:prstGeom>
          <a:noFill/>
          <a:ln w="76200" cap="flat" cmpd="sng">
            <a:solidFill>
              <a:schemeClr val="lt1"/>
            </a:solidFill>
            <a:prstDash val="solid"/>
            <a:round/>
            <a:headEnd type="none" w="sm" len="sm"/>
            <a:tailEnd type="none" w="sm" len="sm"/>
          </a:ln>
        </p:spPr>
      </p:pic>
      <p:sp>
        <p:nvSpPr>
          <p:cNvPr id="148" name="Google Shape;148;p5"/>
          <p:cNvSpPr/>
          <p:nvPr/>
        </p:nvSpPr>
        <p:spPr>
          <a:xfrm>
            <a:off x="213570" y="153771"/>
            <a:ext cx="1300480" cy="364847"/>
          </a:xfrm>
          <a:prstGeom prst="homePlate">
            <a:avLst>
              <a:gd name="adj" fmla="val 48525"/>
            </a:avLst>
          </a:prstGeom>
          <a:solidFill>
            <a:schemeClr val="dk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149" name="Google Shape;149;p5"/>
          <p:cNvSpPr/>
          <p:nvPr/>
        </p:nvSpPr>
        <p:spPr>
          <a:xfrm>
            <a:off x="1402290" y="153771"/>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6"/>
          <p:cNvPicPr preferRelativeResize="0"/>
          <p:nvPr/>
        </p:nvPicPr>
        <p:blipFill rotWithShape="1">
          <a:blip r:embed="rId3">
            <a:alphaModFix/>
          </a:blip>
          <a:srcRect r="2229"/>
          <a:stretch/>
        </p:blipFill>
        <p:spPr>
          <a:xfrm>
            <a:off x="0" y="0"/>
            <a:ext cx="12280490" cy="7364361"/>
          </a:xfrm>
          <a:prstGeom prst="rect">
            <a:avLst/>
          </a:prstGeom>
          <a:noFill/>
          <a:ln>
            <a:noFill/>
          </a:ln>
        </p:spPr>
      </p:pic>
      <p:sp>
        <p:nvSpPr>
          <p:cNvPr id="156" name="Google Shape;156;p6"/>
          <p:cNvSpPr txBox="1">
            <a:spLocks noGrp="1"/>
          </p:cNvSpPr>
          <p:nvPr>
            <p:ph type="title"/>
          </p:nvPr>
        </p:nvSpPr>
        <p:spPr>
          <a:xfrm>
            <a:off x="6717995" y="494606"/>
            <a:ext cx="5049607" cy="3410646"/>
          </a:xfrm>
          <a:prstGeom prst="rect">
            <a:avLst/>
          </a:prstGeom>
          <a:noFill/>
          <a:ln w="9525" cap="flat" cmpd="sng">
            <a:solidFill>
              <a:schemeClr val="lt1"/>
            </a:solidFill>
            <a:prstDash val="solid"/>
            <a:round/>
            <a:headEnd type="none" w="sm" len="sm"/>
            <a:tailEnd type="none" w="sm" len="sm"/>
          </a:ln>
        </p:spPr>
        <p:txBody>
          <a:bodyPr spcFirstLastPara="1" wrap="square" lIns="182875" tIns="182875" rIns="182875" bIns="182875" anchor="ctr" anchorCtr="0">
            <a:noAutofit/>
          </a:bodyPr>
          <a:lstStyle/>
          <a:p>
            <a:pPr marL="0" lvl="0" indent="0" algn="l" rtl="0">
              <a:lnSpc>
                <a:spcPct val="150000"/>
              </a:lnSpc>
              <a:spcBef>
                <a:spcPts val="0"/>
              </a:spcBef>
              <a:spcAft>
                <a:spcPts val="0"/>
              </a:spcAft>
              <a:buClr>
                <a:schemeClr val="lt1"/>
              </a:buClr>
              <a:buSzPts val="2200"/>
              <a:buFont typeface="Merriweather"/>
              <a:buNone/>
            </a:pPr>
            <a:r>
              <a:rPr lang="en-US" sz="2200" cap="none">
                <a:solidFill>
                  <a:schemeClr val="lt1"/>
                </a:solidFill>
                <a:latin typeface="Merriweather"/>
                <a:ea typeface="Merriweather"/>
                <a:cs typeface="Merriweather"/>
                <a:sym typeface="Merriweather"/>
              </a:rPr>
              <a:t>“If there is no struggle, there is no progress . . . [You can’t have] the ocean without the awful roar of its many waters.”</a:t>
            </a:r>
            <a:br>
              <a:rPr lang="en-US" sz="2200" cap="none">
                <a:solidFill>
                  <a:schemeClr val="lt1"/>
                </a:solidFill>
                <a:latin typeface="Merriweather"/>
                <a:ea typeface="Merriweather"/>
                <a:cs typeface="Merriweather"/>
                <a:sym typeface="Merriweather"/>
              </a:rPr>
            </a:br>
            <a:r>
              <a:rPr lang="en-US" sz="1000" cap="none">
                <a:solidFill>
                  <a:schemeClr val="lt1"/>
                </a:solidFill>
                <a:latin typeface="Merriweather"/>
                <a:ea typeface="Merriweather"/>
                <a:cs typeface="Merriweather"/>
                <a:sym typeface="Merriweather"/>
              </a:rPr>
              <a:t> </a:t>
            </a:r>
            <a:r>
              <a:rPr lang="en-US" sz="2200" cap="none">
                <a:solidFill>
                  <a:schemeClr val="lt1"/>
                </a:solidFill>
                <a:latin typeface="Merriweather"/>
                <a:ea typeface="Merriweather"/>
                <a:cs typeface="Merriweather"/>
                <a:sym typeface="Merriweather"/>
              </a:rPr>
              <a:t/>
            </a:r>
            <a:br>
              <a:rPr lang="en-US" sz="2200" cap="none">
                <a:solidFill>
                  <a:schemeClr val="lt1"/>
                </a:solidFill>
                <a:latin typeface="Merriweather"/>
                <a:ea typeface="Merriweather"/>
                <a:cs typeface="Merriweather"/>
                <a:sym typeface="Merriweather"/>
              </a:rPr>
            </a:br>
            <a:r>
              <a:rPr lang="en-US" sz="2200" cap="none">
                <a:solidFill>
                  <a:schemeClr val="lt1"/>
                </a:solidFill>
                <a:latin typeface="Merriweather"/>
                <a:ea typeface="Merriweather"/>
                <a:cs typeface="Merriweather"/>
                <a:sym typeface="Merriweather"/>
              </a:rPr>
              <a:t>Frederick Douglass</a:t>
            </a:r>
            <a:endParaRPr/>
          </a:p>
        </p:txBody>
      </p:sp>
      <p:sp>
        <p:nvSpPr>
          <p:cNvPr id="157" name="Google Shape;157;p6"/>
          <p:cNvSpPr/>
          <p:nvPr/>
        </p:nvSpPr>
        <p:spPr>
          <a:xfrm>
            <a:off x="6629506" y="427061"/>
            <a:ext cx="5230595" cy="3566680"/>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58" name="Google Shape;158;p6"/>
          <p:cNvSpPr/>
          <p:nvPr/>
        </p:nvSpPr>
        <p:spPr>
          <a:xfrm>
            <a:off x="213570" y="153771"/>
            <a:ext cx="1300480" cy="364847"/>
          </a:xfrm>
          <a:prstGeom prst="homePlate">
            <a:avLst>
              <a:gd name="adj" fmla="val 48525"/>
            </a:avLst>
          </a:prstGeom>
          <a:solidFill>
            <a:schemeClr val="dk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159" name="Google Shape;159;p6"/>
          <p:cNvSpPr/>
          <p:nvPr/>
        </p:nvSpPr>
        <p:spPr>
          <a:xfrm>
            <a:off x="1402290" y="153771"/>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63"/>
        <p:cNvGrpSpPr/>
        <p:nvPr/>
      </p:nvGrpSpPr>
      <p:grpSpPr>
        <a:xfrm>
          <a:off x="0" y="0"/>
          <a:ext cx="0" cy="0"/>
          <a:chOff x="0" y="0"/>
          <a:chExt cx="0" cy="0"/>
        </a:xfrm>
      </p:grpSpPr>
      <p:pic>
        <p:nvPicPr>
          <p:cNvPr id="164" name="Google Shape;164;p7" descr=".....................Follows us here..................&#10;Facebook - https://www.facebook.com/MnBapproved&#10;Instagram - https://instagram.com/oluv_&#10;Twitter - https://twitter.com/KbearAndMommy&#10;Blog - www.mommyandbabyapproved.blogspot.com&#10;&#10;Check out my Daily Vlog Channel here&#10;https://www.youtube.com/channel/UC84F_Cbhp-M1zsU7A3fE3Fw&#10;&#10;Thank you so much for watching...xoxo&#10;&#10;*Disclaimer* Videos uploaded on this channel are private videos,please refrain from downloading and using them without my consent.*" title="How to teach a baby/toddler to walk">
            <a:hlinkClick r:id="rId3"/>
          </p:cNvPr>
          <p:cNvPicPr preferRelativeResize="0"/>
          <p:nvPr/>
        </p:nvPicPr>
        <p:blipFill rotWithShape="1">
          <a:blip r:embed="rId4">
            <a:alphaModFix/>
          </a:blip>
          <a:srcRect t="9221" b="8777"/>
          <a:stretch/>
        </p:blipFill>
        <p:spPr>
          <a:xfrm>
            <a:off x="1083744" y="1231780"/>
            <a:ext cx="10238857" cy="4989726"/>
          </a:xfrm>
          <a:prstGeom prst="rect">
            <a:avLst/>
          </a:prstGeom>
          <a:noFill/>
          <a:ln>
            <a:noFill/>
          </a:ln>
        </p:spPr>
      </p:pic>
      <p:sp>
        <p:nvSpPr>
          <p:cNvPr id="165" name="Google Shape;165;p7"/>
          <p:cNvSpPr/>
          <p:nvPr/>
        </p:nvSpPr>
        <p:spPr>
          <a:xfrm>
            <a:off x="213570" y="153771"/>
            <a:ext cx="1300480" cy="364847"/>
          </a:xfrm>
          <a:prstGeom prst="homePlate">
            <a:avLst>
              <a:gd name="adj" fmla="val 48525"/>
            </a:avLst>
          </a:prstGeom>
          <a:solidFill>
            <a:schemeClr val="dk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166" name="Google Shape;166;p7"/>
          <p:cNvSpPr/>
          <p:nvPr/>
        </p:nvSpPr>
        <p:spPr>
          <a:xfrm>
            <a:off x="1402290" y="153771"/>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
        <p:nvSpPr>
          <p:cNvPr id="167" name="Google Shape;167;p7"/>
          <p:cNvSpPr/>
          <p:nvPr/>
        </p:nvSpPr>
        <p:spPr>
          <a:xfrm>
            <a:off x="2011890" y="149286"/>
            <a:ext cx="49007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lt1"/>
                </a:solidFill>
                <a:latin typeface="Arial"/>
                <a:ea typeface="Arial"/>
                <a:cs typeface="Arial"/>
                <a:sym typeface="Arial"/>
                <a:hlinkClick r:id="rId5"/>
              </a:rPr>
              <a:t>https://www.youtube.com/watch?v=K1PPaF87E0c</a:t>
            </a:r>
            <a:endParaRPr sz="1800">
              <a:solidFill>
                <a:schemeClr val="lt1"/>
              </a:solidFill>
              <a:latin typeface="Gill Sans"/>
              <a:ea typeface="Gill Sans"/>
              <a:cs typeface="Gill Sans"/>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72"/>
        <p:cNvGrpSpPr/>
        <p:nvPr/>
      </p:nvGrpSpPr>
      <p:grpSpPr>
        <a:xfrm>
          <a:off x="0" y="0"/>
          <a:ext cx="0" cy="0"/>
          <a:chOff x="0" y="0"/>
          <a:chExt cx="0" cy="0"/>
        </a:xfrm>
      </p:grpSpPr>
      <p:sp>
        <p:nvSpPr>
          <p:cNvPr id="173" name="Google Shape;173;p8"/>
          <p:cNvSpPr/>
          <p:nvPr/>
        </p:nvSpPr>
        <p:spPr>
          <a:xfrm rot="10800000" flipH="1">
            <a:off x="0" y="-3"/>
            <a:ext cx="6204030" cy="6858002"/>
          </a:xfrm>
          <a:prstGeom prst="rect">
            <a:avLst/>
          </a:prstGeom>
          <a:blipFill rotWithShape="1">
            <a:blip r:embed="rId3">
              <a:alphaModFix/>
            </a:blip>
            <a:stretch>
              <a:fillRect l="-69852" t="-685" r="-46321" b="-1911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74" name="Google Shape;174;p8"/>
          <p:cNvSpPr txBox="1">
            <a:spLocks noGrp="1"/>
          </p:cNvSpPr>
          <p:nvPr>
            <p:ph type="title"/>
          </p:nvPr>
        </p:nvSpPr>
        <p:spPr>
          <a:xfrm>
            <a:off x="265471" y="2231923"/>
            <a:ext cx="5484989" cy="3824748"/>
          </a:xfrm>
          <a:prstGeom prst="rect">
            <a:avLst/>
          </a:prstGeom>
          <a:solidFill>
            <a:schemeClr val="dk1">
              <a:alpha val="48627"/>
            </a:schemeClr>
          </a:solidFill>
          <a:ln w="9525" cap="flat" cmpd="sng">
            <a:solidFill>
              <a:schemeClr val="lt1"/>
            </a:solidFill>
            <a:prstDash val="solid"/>
            <a:round/>
            <a:headEnd type="none" w="sm" len="sm"/>
            <a:tailEnd type="none" w="sm" len="sm"/>
          </a:ln>
        </p:spPr>
        <p:txBody>
          <a:bodyPr spcFirstLastPara="1" wrap="square" lIns="182875" tIns="182875" rIns="182875" bIns="182875" anchor="ctr" anchorCtr="1">
            <a:noAutofit/>
          </a:bodyPr>
          <a:lstStyle/>
          <a:p>
            <a:pPr marL="0" lvl="0" indent="0" algn="l" rtl="0">
              <a:lnSpc>
                <a:spcPct val="100000"/>
              </a:lnSpc>
              <a:spcBef>
                <a:spcPts val="0"/>
              </a:spcBef>
              <a:spcAft>
                <a:spcPts val="0"/>
              </a:spcAft>
              <a:buClr>
                <a:schemeClr val="dk1"/>
              </a:buClr>
              <a:buSzPts val="1100"/>
              <a:buFont typeface="Calibri"/>
              <a:buNone/>
            </a:pPr>
            <a:r>
              <a:rPr lang="en-US" sz="2000" cap="none">
                <a:solidFill>
                  <a:schemeClr val="lt1"/>
                </a:solidFill>
                <a:latin typeface="Calibri"/>
                <a:ea typeface="Calibri"/>
                <a:cs typeface="Calibri"/>
                <a:sym typeface="Calibri"/>
              </a:rPr>
              <a:t>“An oak tree knows how to be an oak tree. It doesn’t need a mentor or role model to guide it. A caterpillar knows how to turn into a butterfly and thrive in the world. It doesn’t have to attend school or be instructed by its parents. But human beings, more than any other creature on the planet, must learn to be what we are. We must learn to be human.”</a:t>
            </a:r>
            <a:br>
              <a:rPr lang="en-US" sz="2000" cap="none">
                <a:solidFill>
                  <a:schemeClr val="lt1"/>
                </a:solidFill>
                <a:latin typeface="Calibri"/>
                <a:ea typeface="Calibri"/>
                <a:cs typeface="Calibri"/>
                <a:sym typeface="Calibri"/>
              </a:rPr>
            </a:br>
            <a:r>
              <a:rPr lang="en-US" sz="2000" cap="none">
                <a:solidFill>
                  <a:schemeClr val="lt1"/>
                </a:solidFill>
                <a:latin typeface="Calibri"/>
                <a:ea typeface="Calibri"/>
                <a:cs typeface="Calibri"/>
                <a:sym typeface="Calibri"/>
              </a:rPr>
              <a:t/>
            </a:r>
            <a:br>
              <a:rPr lang="en-US" sz="2000" cap="none">
                <a:solidFill>
                  <a:schemeClr val="lt1"/>
                </a:solidFill>
                <a:latin typeface="Calibri"/>
                <a:ea typeface="Calibri"/>
                <a:cs typeface="Calibri"/>
                <a:sym typeface="Calibri"/>
              </a:rPr>
            </a:br>
            <a:r>
              <a:rPr lang="en-US" sz="2000" cap="none">
                <a:solidFill>
                  <a:schemeClr val="lt1"/>
                </a:solidFill>
                <a:latin typeface="Calibri"/>
                <a:ea typeface="Calibri"/>
                <a:cs typeface="Calibri"/>
                <a:sym typeface="Calibri"/>
              </a:rPr>
              <a:t>Paul K. Chappell, </a:t>
            </a:r>
            <a:r>
              <a:rPr lang="en-US" sz="2000" i="1" cap="none">
                <a:solidFill>
                  <a:schemeClr val="lt1"/>
                </a:solidFill>
                <a:latin typeface="Calibri"/>
                <a:ea typeface="Calibri"/>
                <a:cs typeface="Calibri"/>
                <a:sym typeface="Calibri"/>
              </a:rPr>
              <a:t>Soldiers of Peace, </a:t>
            </a:r>
            <a:r>
              <a:rPr lang="en-US" sz="2000" cap="none">
                <a:solidFill>
                  <a:schemeClr val="lt1"/>
                </a:solidFill>
                <a:latin typeface="Calibri"/>
                <a:ea typeface="Calibri"/>
                <a:cs typeface="Calibri"/>
                <a:sym typeface="Calibri"/>
              </a:rPr>
              <a:t>pg. 77</a:t>
            </a:r>
            <a:endParaRPr/>
          </a:p>
        </p:txBody>
      </p:sp>
      <p:sp>
        <p:nvSpPr>
          <p:cNvPr id="175" name="Google Shape;175;p8"/>
          <p:cNvSpPr txBox="1"/>
          <p:nvPr/>
        </p:nvSpPr>
        <p:spPr>
          <a:xfrm>
            <a:off x="265470" y="1032385"/>
            <a:ext cx="5484989" cy="894738"/>
          </a:xfrm>
          <a:prstGeom prst="rect">
            <a:avLst/>
          </a:prstGeom>
          <a:solidFill>
            <a:schemeClr val="dk1">
              <a:alpha val="61960"/>
            </a:schemeClr>
          </a:solidFill>
          <a:ln w="31750" cap="sq" cmpd="sng">
            <a:solidFill>
              <a:schemeClr val="lt1"/>
            </a:solidFill>
            <a:prstDash val="solid"/>
            <a:miter lim="800000"/>
            <a:headEnd type="none" w="sm" len="sm"/>
            <a:tailEnd type="none" w="sm" len="sm"/>
          </a:ln>
        </p:spPr>
        <p:txBody>
          <a:bodyPr spcFirstLastPara="1" wrap="square" lIns="182875" tIns="182875" rIns="182875" bIns="182875" anchor="ctr" anchorCtr="1">
            <a:normAutofit/>
          </a:bodyPr>
          <a:lstStyle/>
          <a:p>
            <a:pPr marL="0" marR="0" lvl="0" indent="0" algn="ctr" rtl="0">
              <a:lnSpc>
                <a:spcPct val="115000"/>
              </a:lnSpc>
              <a:spcBef>
                <a:spcPts val="0"/>
              </a:spcBef>
              <a:spcAft>
                <a:spcPts val="0"/>
              </a:spcAft>
              <a:buClr>
                <a:schemeClr val="lt1"/>
              </a:buClr>
              <a:buSzPts val="2340"/>
              <a:buFont typeface="Calibri"/>
              <a:buNone/>
            </a:pPr>
            <a:r>
              <a:rPr lang="en-US" sz="2340" b="1" cap="none">
                <a:solidFill>
                  <a:schemeClr val="lt1"/>
                </a:solidFill>
                <a:latin typeface="Calibri"/>
                <a:ea typeface="Calibri"/>
                <a:cs typeface="Calibri"/>
                <a:sym typeface="Calibri"/>
              </a:rPr>
              <a:t>Star of Training</a:t>
            </a:r>
            <a:endParaRPr/>
          </a:p>
        </p:txBody>
      </p:sp>
      <p:pic>
        <p:nvPicPr>
          <p:cNvPr id="176" name="Google Shape;176;p8"/>
          <p:cNvPicPr preferRelativeResize="0"/>
          <p:nvPr/>
        </p:nvPicPr>
        <p:blipFill rotWithShape="1">
          <a:blip r:embed="rId4">
            <a:alphaModFix/>
          </a:blip>
          <a:srcRect l="4282" t="3323" r="2823" b="6577"/>
          <a:stretch/>
        </p:blipFill>
        <p:spPr>
          <a:xfrm>
            <a:off x="6687349" y="1032385"/>
            <a:ext cx="4934381" cy="5024286"/>
          </a:xfrm>
          <a:prstGeom prst="rect">
            <a:avLst/>
          </a:prstGeom>
          <a:noFill/>
          <a:ln w="38100" cap="flat" cmpd="sng">
            <a:solidFill>
              <a:schemeClr val="lt1"/>
            </a:solidFill>
            <a:prstDash val="solid"/>
            <a:round/>
            <a:headEnd type="none" w="sm" len="sm"/>
            <a:tailEnd type="none" w="sm" len="sm"/>
          </a:ln>
        </p:spPr>
      </p:pic>
      <p:sp>
        <p:nvSpPr>
          <p:cNvPr id="177" name="Google Shape;177;p8"/>
          <p:cNvSpPr/>
          <p:nvPr/>
        </p:nvSpPr>
        <p:spPr>
          <a:xfrm>
            <a:off x="213570" y="153771"/>
            <a:ext cx="1300480" cy="364847"/>
          </a:xfrm>
          <a:prstGeom prst="homePlate">
            <a:avLst>
              <a:gd name="adj" fmla="val 48525"/>
            </a:avLst>
          </a:prstGeom>
          <a:solidFill>
            <a:schemeClr val="dk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178" name="Google Shape;178;p8"/>
          <p:cNvSpPr/>
          <p:nvPr/>
        </p:nvSpPr>
        <p:spPr>
          <a:xfrm>
            <a:off x="1402290" y="153771"/>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3"/>
        <p:cNvGrpSpPr/>
        <p:nvPr/>
      </p:nvGrpSpPr>
      <p:grpSpPr>
        <a:xfrm>
          <a:off x="0" y="0"/>
          <a:ext cx="0" cy="0"/>
          <a:chOff x="0" y="0"/>
          <a:chExt cx="0" cy="0"/>
        </a:xfrm>
      </p:grpSpPr>
      <p:grpSp>
        <p:nvGrpSpPr>
          <p:cNvPr id="184" name="Google Shape;184;p9"/>
          <p:cNvGrpSpPr/>
          <p:nvPr/>
        </p:nvGrpSpPr>
        <p:grpSpPr>
          <a:xfrm>
            <a:off x="0" y="61873"/>
            <a:ext cx="924560" cy="461665"/>
            <a:chOff x="0" y="255639"/>
            <a:chExt cx="924560" cy="461665"/>
          </a:xfrm>
        </p:grpSpPr>
        <p:sp>
          <p:nvSpPr>
            <p:cNvPr id="185" name="Google Shape;185;p9"/>
            <p:cNvSpPr/>
            <p:nvPr/>
          </p:nvSpPr>
          <p:spPr>
            <a:xfrm>
              <a:off x="0" y="255639"/>
              <a:ext cx="707923" cy="461665"/>
            </a:xfrm>
            <a:prstGeom prst="homePlate">
              <a:avLst>
                <a:gd name="adj" fmla="val 29032"/>
              </a:avLst>
            </a:prstGeom>
            <a:solidFill>
              <a:schemeClr val="dk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chemeClr val="lt1"/>
                  </a:solidFill>
                  <a:latin typeface="Gill Sans"/>
                  <a:ea typeface="Gill Sans"/>
                  <a:cs typeface="Gill Sans"/>
                  <a:sym typeface="Gill Sans"/>
                </a:rPr>
                <a:t>Peace</a:t>
              </a:r>
              <a:endParaRPr/>
            </a:p>
            <a:p>
              <a:pPr marL="0" marR="0" lvl="0" indent="0" algn="ctr" rtl="0">
                <a:spcBef>
                  <a:spcPts val="0"/>
                </a:spcBef>
                <a:spcAft>
                  <a:spcPts val="0"/>
                </a:spcAft>
                <a:buNone/>
              </a:pPr>
              <a:r>
                <a:rPr lang="en-US" sz="1100">
                  <a:solidFill>
                    <a:schemeClr val="lt1"/>
                  </a:solidFill>
                  <a:latin typeface="Gill Sans"/>
                  <a:ea typeface="Gill Sans"/>
                  <a:cs typeface="Gill Sans"/>
                  <a:sym typeface="Gill Sans"/>
                </a:rPr>
                <a:t>Literacy</a:t>
              </a:r>
              <a:endParaRPr/>
            </a:p>
          </p:txBody>
        </p:sp>
        <p:sp>
          <p:nvSpPr>
            <p:cNvPr id="186" name="Google Shape;186;p9"/>
            <p:cNvSpPr/>
            <p:nvPr/>
          </p:nvSpPr>
          <p:spPr>
            <a:xfrm>
              <a:off x="672363" y="255639"/>
              <a:ext cx="252197" cy="461665"/>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
          <p:nvSpPr>
            <p:cNvPr id="187" name="Google Shape;187;p9"/>
            <p:cNvSpPr/>
            <p:nvPr/>
          </p:nvSpPr>
          <p:spPr>
            <a:xfrm>
              <a:off x="601652" y="255639"/>
              <a:ext cx="171901" cy="461665"/>
            </a:xfrm>
            <a:prstGeom prst="chevron">
              <a:avLst>
                <a:gd name="adj" fmla="val 76713"/>
              </a:avLst>
            </a:prstGeom>
            <a:solidFill>
              <a:schemeClr val="accent3">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grpSp>
      <p:sp>
        <p:nvSpPr>
          <p:cNvPr id="188" name="Google Shape;188;p9"/>
          <p:cNvSpPr/>
          <p:nvPr/>
        </p:nvSpPr>
        <p:spPr>
          <a:xfrm>
            <a:off x="0" y="0"/>
            <a:ext cx="6096000" cy="6858000"/>
          </a:xfrm>
          <a:prstGeom prst="rect">
            <a:avLst/>
          </a:prstGeom>
          <a:blipFill rotWithShape="1">
            <a:blip r:embed="rId3">
              <a:alphaModFix/>
            </a:blip>
            <a:stretch>
              <a:fillRect l="-69852" t="-685" r="-46321" b="-1911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89" name="Google Shape;189;p9"/>
          <p:cNvSpPr/>
          <p:nvPr/>
        </p:nvSpPr>
        <p:spPr>
          <a:xfrm>
            <a:off x="6871188" y="6060299"/>
            <a:ext cx="6096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Augusta Savage, 1892-1962: sculptor during the Harlem Renaissance</a:t>
            </a:r>
            <a:endParaRPr/>
          </a:p>
        </p:txBody>
      </p:sp>
      <p:sp>
        <p:nvSpPr>
          <p:cNvPr id="190" name="Google Shape;190;p9"/>
          <p:cNvSpPr/>
          <p:nvPr/>
        </p:nvSpPr>
        <p:spPr>
          <a:xfrm>
            <a:off x="393539" y="937549"/>
            <a:ext cx="5238170" cy="5165422"/>
          </a:xfrm>
          <a:prstGeom prst="rect">
            <a:avLst/>
          </a:prstGeom>
          <a:solidFill>
            <a:schemeClr val="dk1">
              <a:alpha val="49803"/>
            </a:schemeClr>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“There exists no more difficult art than living . . . throughout the whole of life, one must continue to learn to live.”</a:t>
            </a:r>
            <a:br>
              <a:rPr lang="en-US" sz="2400">
                <a:solidFill>
                  <a:schemeClr val="lt1"/>
                </a:solidFill>
                <a:latin typeface="Calibri"/>
                <a:ea typeface="Calibri"/>
                <a:cs typeface="Calibri"/>
                <a:sym typeface="Calibri"/>
              </a:rPr>
            </a:br>
            <a:r>
              <a:rPr lang="en-US" sz="1800">
                <a:solidFill>
                  <a:schemeClr val="lt1"/>
                </a:solidFill>
                <a:latin typeface="Calibri"/>
                <a:ea typeface="Calibri"/>
                <a:cs typeface="Calibri"/>
                <a:sym typeface="Calibri"/>
              </a:rPr>
              <a:t>- Seneca, 4 BCE-65 CE, Roman philosopher</a:t>
            </a:r>
            <a:r>
              <a:rPr lang="en-US" sz="2400">
                <a:solidFill>
                  <a:schemeClr val="lt1"/>
                </a:solidFill>
                <a:latin typeface="Calibri"/>
                <a:ea typeface="Calibri"/>
                <a:cs typeface="Calibri"/>
                <a:sym typeface="Calibri"/>
              </a:rPr>
              <a:t/>
            </a:r>
            <a:br>
              <a:rPr lang="en-US" sz="2400">
                <a:solidFill>
                  <a:schemeClr val="lt1"/>
                </a:solidFill>
                <a:latin typeface="Calibri"/>
                <a:ea typeface="Calibri"/>
                <a:cs typeface="Calibri"/>
                <a:sym typeface="Calibri"/>
              </a:rPr>
            </a:br>
            <a:r>
              <a:rPr lang="en-US" sz="2400">
                <a:solidFill>
                  <a:schemeClr val="lt1"/>
                </a:solidFill>
                <a:latin typeface="Calibri"/>
                <a:ea typeface="Calibri"/>
                <a:cs typeface="Calibri"/>
                <a:sym typeface="Calibri"/>
              </a:rPr>
              <a:t/>
            </a:r>
            <a:br>
              <a:rPr lang="en-US" sz="2400">
                <a:solidFill>
                  <a:schemeClr val="lt1"/>
                </a:solidFill>
                <a:latin typeface="Calibri"/>
                <a:ea typeface="Calibri"/>
                <a:cs typeface="Calibri"/>
                <a:sym typeface="Calibri"/>
              </a:rPr>
            </a:br>
            <a:r>
              <a:rPr lang="en-US" sz="2400">
                <a:solidFill>
                  <a:schemeClr val="lt1"/>
                </a:solidFill>
                <a:latin typeface="Calibri"/>
                <a:ea typeface="Calibri"/>
                <a:cs typeface="Calibri"/>
                <a:sym typeface="Calibri"/>
              </a:rPr>
              <a:t>“The art of living transforms us into both the sculptor and the sculpture. We are the artist and our life is the masterpiece.”</a:t>
            </a:r>
            <a:br>
              <a:rPr lang="en-US" sz="2400">
                <a:solidFill>
                  <a:schemeClr val="lt1"/>
                </a:solidFill>
                <a:latin typeface="Calibri"/>
                <a:ea typeface="Calibri"/>
                <a:cs typeface="Calibri"/>
                <a:sym typeface="Calibri"/>
              </a:rPr>
            </a:br>
            <a:r>
              <a:rPr lang="en-US" sz="2400">
                <a:solidFill>
                  <a:schemeClr val="lt1"/>
                </a:solidFill>
                <a:latin typeface="Calibri"/>
                <a:ea typeface="Calibri"/>
                <a:cs typeface="Calibri"/>
                <a:sym typeface="Calibri"/>
              </a:rPr>
              <a:t>-</a:t>
            </a:r>
            <a:r>
              <a:rPr lang="en-US" sz="1800">
                <a:solidFill>
                  <a:schemeClr val="lt1"/>
                </a:solidFill>
                <a:latin typeface="Calibri"/>
                <a:ea typeface="Calibri"/>
                <a:cs typeface="Calibri"/>
                <a:sym typeface="Calibri"/>
              </a:rPr>
              <a:t>Paul K. Chappell, </a:t>
            </a:r>
            <a:r>
              <a:rPr lang="en-US" sz="1800" i="1">
                <a:solidFill>
                  <a:schemeClr val="lt1"/>
                </a:solidFill>
                <a:latin typeface="Calibri"/>
                <a:ea typeface="Calibri"/>
                <a:cs typeface="Calibri"/>
                <a:sym typeface="Calibri"/>
              </a:rPr>
              <a:t>Peaceful Revolution, </a:t>
            </a:r>
            <a:r>
              <a:rPr lang="en-US" sz="1800">
                <a:solidFill>
                  <a:schemeClr val="lt1"/>
                </a:solidFill>
                <a:latin typeface="Calibri"/>
                <a:ea typeface="Calibri"/>
                <a:cs typeface="Calibri"/>
                <a:sym typeface="Calibri"/>
              </a:rPr>
              <a:t>pg. 28</a:t>
            </a:r>
            <a:endParaRPr sz="2400">
              <a:solidFill>
                <a:schemeClr val="lt1"/>
              </a:solidFill>
              <a:latin typeface="Gill Sans"/>
              <a:ea typeface="Gill Sans"/>
              <a:cs typeface="Gill Sans"/>
              <a:sym typeface="Gill Sans"/>
            </a:endParaRPr>
          </a:p>
        </p:txBody>
      </p:sp>
      <p:pic>
        <p:nvPicPr>
          <p:cNvPr id="191" name="Google Shape;191;p9" descr="A group of people around each other&#10;&#10;Description automatically generated"/>
          <p:cNvPicPr preferRelativeResize="0"/>
          <p:nvPr/>
        </p:nvPicPr>
        <p:blipFill rotWithShape="1">
          <a:blip r:embed="rId4">
            <a:alphaModFix/>
          </a:blip>
          <a:srcRect/>
          <a:stretch/>
        </p:blipFill>
        <p:spPr>
          <a:xfrm>
            <a:off x="6754495" y="937549"/>
            <a:ext cx="4514850" cy="5133975"/>
          </a:xfrm>
          <a:prstGeom prst="rect">
            <a:avLst/>
          </a:prstGeom>
          <a:noFill/>
          <a:ln w="38100" cap="flat" cmpd="sng">
            <a:solidFill>
              <a:schemeClr val="lt1"/>
            </a:solidFill>
            <a:prstDash val="solid"/>
            <a:round/>
            <a:headEnd type="none" w="sm" len="sm"/>
            <a:tailEnd type="none" w="sm" len="sm"/>
          </a:ln>
        </p:spPr>
      </p:pic>
      <p:sp>
        <p:nvSpPr>
          <p:cNvPr id="192" name="Google Shape;192;p9"/>
          <p:cNvSpPr/>
          <p:nvPr/>
        </p:nvSpPr>
        <p:spPr>
          <a:xfrm>
            <a:off x="213570" y="153771"/>
            <a:ext cx="1300480" cy="364847"/>
          </a:xfrm>
          <a:prstGeom prst="homePlate">
            <a:avLst>
              <a:gd name="adj" fmla="val 48525"/>
            </a:avLst>
          </a:prstGeom>
          <a:solidFill>
            <a:schemeClr val="dk1">
              <a:alpha val="64705"/>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chemeClr val="lt1"/>
                </a:solidFill>
                <a:latin typeface="Gill Sans"/>
                <a:ea typeface="Gill Sans"/>
                <a:cs typeface="Gill Sans"/>
                <a:sym typeface="Gill Sans"/>
              </a:rPr>
              <a:t>peaceliteracy.org</a:t>
            </a:r>
            <a:endParaRPr sz="1100">
              <a:solidFill>
                <a:schemeClr val="lt1"/>
              </a:solidFill>
              <a:latin typeface="Gill Sans"/>
              <a:ea typeface="Gill Sans"/>
              <a:cs typeface="Gill Sans"/>
              <a:sym typeface="Gill Sans"/>
            </a:endParaRPr>
          </a:p>
        </p:txBody>
      </p:sp>
      <p:sp>
        <p:nvSpPr>
          <p:cNvPr id="193" name="Google Shape;193;p9"/>
          <p:cNvSpPr/>
          <p:nvPr/>
        </p:nvSpPr>
        <p:spPr>
          <a:xfrm>
            <a:off x="1402290" y="153771"/>
            <a:ext cx="609600" cy="364848"/>
          </a:xfrm>
          <a:prstGeom prst="chevron">
            <a:avLst>
              <a:gd name="adj" fmla="val 48654"/>
            </a:avLst>
          </a:prstGeom>
          <a:solidFill>
            <a:srgbClr val="3C87A2">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TotalTime>
  <Words>1004</Words>
  <Application>Microsoft Macintosh PowerPoint</Application>
  <PresentationFormat>Custom</PresentationFormat>
  <Paragraphs>110</Paragraphs>
  <Slides>18</Slides>
  <Notes>18</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Parcel</vt:lpstr>
      <vt:lpstr>Parcel</vt:lpstr>
      <vt:lpstr>    SLIDES TO ACCOMPANY   PEACE LITERACY CURRICULUM©️   THE CONSTELLATION  OF PEACE    PART2: THE STARS OF STRUGGLE, TRAINING, TRUTH, AND STRATEGY  available at peaceliteracy.org  Prepared by Paul K. Chappell  and Stephanie Clapes </vt:lpstr>
      <vt:lpstr>THE STARS OF STRUGGLE, TRAINING, TRUTH, AND STRATEGY</vt:lpstr>
      <vt:lpstr>PowerPoint Presentation</vt:lpstr>
      <vt:lpstr>“Realistic peace is not the absence of struggle, but the process of transforming struggle into purpose, meaning, empathy, understanding, [and] justice.”  Paul K. Chappell, Soldiers of Peace, pg. 53</vt:lpstr>
      <vt:lpstr>Choosing the harder right over the easier wrong often requires us to journey toward struggle.</vt:lpstr>
      <vt:lpstr>“If there is no struggle, there is no progress . . . [You can’t have] the ocean without the awful roar of its many waters.”   Frederick Douglass</vt:lpstr>
      <vt:lpstr>PowerPoint Presentation</vt:lpstr>
      <vt:lpstr>“An oak tree knows how to be an oak tree. It doesn’t need a mentor or role model to guide it. A caterpillar knows how to turn into a butterfly and thrive in the world. It doesn’t have to attend school or be instructed by its parents. But human beings, more than any other creature on the planet, must learn to be what we are. We must learn to be human.”  Paul K. Chappell, Soldiers of Peace, pg. 77</vt:lpstr>
      <vt:lpstr>PowerPoint Presentation</vt:lpstr>
      <vt:lpstr>Born a slave in 1862, Ida B. Wells-Barnett went on to become a prominent journalist and activist.  “The way to right wrongs is to turn the light of truth upon them.”      -Ida B. Wells </vt:lpstr>
      <vt:lpstr>PowerPoint Presentation</vt:lpstr>
      <vt:lpstr>PowerPoint Presentation</vt:lpstr>
      <vt:lpstr>PowerPoint Presentation</vt:lpstr>
      <vt:lpstr>PowerPoint Presentation</vt:lpstr>
      <vt:lpstr>Peace is like a huge engineering project. The engineering needed for peace is far more complex than the engineering needed for buildings, because human beings are far more complex than buildings.</vt:lpstr>
      <vt:lpstr>PowerPoint Presentation</vt:lpstr>
      <vt:lpstr>PowerPoint Presentation</vt:lpstr>
      <vt:lpstr>    PEACE LITERACY CURRICULUM©️   THE CONSTELLATION  OF PEACE    YOU CAN FIND SLIDES TO ACCOMPANY THE NEXT SECTION  PART 3: THE ALLEGORY OF VIDEO GAMES  AT PEACELITERACY.ORG  For more info contact  Paul K. Chappell at pchappell@napf.org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SLIDES TO ACCOMPANY   PEACE LITERACY CURRICULUM©️   THE CONSTELLATION  OF PEACE    PART2: THE STARS OF STRUGGLE, TRAINING, TRUTH, AND STRATEGY  available at peaceliteracy.org  Prepared by Paul K. Chappell  and Stephanie Clapes </dc:title>
  <dc:creator>Jacklyn Cheely</dc:creator>
  <cp:lastModifiedBy>Paul Chappell</cp:lastModifiedBy>
  <cp:revision>13</cp:revision>
  <dcterms:created xsi:type="dcterms:W3CDTF">2019-06-28T17:06:10Z</dcterms:created>
  <dcterms:modified xsi:type="dcterms:W3CDTF">2020-02-13T19:32:46Z</dcterms:modified>
</cp:coreProperties>
</file>