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407" r:id="rId2"/>
    <p:sldId id="420" r:id="rId3"/>
    <p:sldId id="392" r:id="rId4"/>
    <p:sldId id="393" r:id="rId5"/>
    <p:sldId id="395" r:id="rId6"/>
    <p:sldId id="394" r:id="rId7"/>
    <p:sldId id="262" r:id="rId8"/>
    <p:sldId id="537" r:id="rId9"/>
    <p:sldId id="330" r:id="rId10"/>
    <p:sldId id="554" r:id="rId11"/>
    <p:sldId id="396" r:id="rId12"/>
    <p:sldId id="39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EEFF"/>
    <a:srgbClr val="387F9C"/>
    <a:srgbClr val="C03D19"/>
    <a:srgbClr val="00B0F6"/>
    <a:srgbClr val="007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0476"/>
  </p:normalViewPr>
  <p:slideViewPr>
    <p:cSldViewPr snapToGrid="0">
      <p:cViewPr varScale="1">
        <p:scale>
          <a:sx n="78" d="100"/>
          <a:sy n="78" d="100"/>
        </p:scale>
        <p:origin x="192" y="392"/>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B25AF-A543-482B-9BEF-CDCAAA80F789}" type="datetimeFigureOut">
              <a:t>8/8/25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ECB25-9D2A-4F95-8743-65BEB6A9FC5D}" type="slidenum">
              <a:t>‹#›</a:t>
            </a:fld>
            <a:endParaRPr lang="en-US"/>
          </a:p>
        </p:txBody>
      </p:sp>
    </p:spTree>
    <p:extLst>
      <p:ext uri="{BB962C8B-B14F-4D97-AF65-F5344CB8AC3E}">
        <p14:creationId xmlns:p14="http://schemas.microsoft.com/office/powerpoint/2010/main" val="43637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3ECB25-9D2A-4F95-8743-65BEB6A9FC5D}" type="slidenum">
              <a:rPr lang="en-US" smtClean="0"/>
              <a:t>1</a:t>
            </a:fld>
            <a:endParaRPr lang="en-US"/>
          </a:p>
        </p:txBody>
      </p:sp>
    </p:spTree>
    <p:extLst>
      <p:ext uri="{BB962C8B-B14F-4D97-AF65-F5344CB8AC3E}">
        <p14:creationId xmlns:p14="http://schemas.microsoft.com/office/powerpoint/2010/main" val="797921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48B8-4C41-B07B-3029-0AEB2B063D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3C1CA-910E-32FB-1DCB-864411BA5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E3B52-904C-D8EE-C29D-385B49A960E3}"/>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E86694F5-4380-5058-DF40-814AB3992A02}"/>
              </a:ext>
            </a:extLst>
          </p:cNvPr>
          <p:cNvSpPr>
            <a:spLocks noGrp="1"/>
          </p:cNvSpPr>
          <p:nvPr>
            <p:ph type="sldNum" sz="quarter" idx="5"/>
          </p:nvPr>
        </p:nvSpPr>
        <p:spPr/>
        <p:txBody>
          <a:bodyPr/>
          <a:lstStyle/>
          <a:p>
            <a:fld id="{A02B61BB-AA46-434A-B1AD-1CC4DA6F3AEB}" type="slidenum">
              <a:rPr lang="en-US" smtClean="0"/>
              <a:t>10</a:t>
            </a:fld>
            <a:endParaRPr lang="en-US"/>
          </a:p>
        </p:txBody>
      </p:sp>
    </p:spTree>
    <p:extLst>
      <p:ext uri="{BB962C8B-B14F-4D97-AF65-F5344CB8AC3E}">
        <p14:creationId xmlns:p14="http://schemas.microsoft.com/office/powerpoint/2010/main" val="55289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a:t>
            </a:r>
            <a:r>
              <a:rPr lang="en-US" dirty="0" err="1"/>
              <a:t>www.pexels.com</a:t>
            </a:r>
            <a:r>
              <a:rPr lang="en-US" dirty="0"/>
              <a:t>/photo/person-covering-eyes-with-hands-against-dark-background-5917762/</a:t>
            </a:r>
          </a:p>
        </p:txBody>
      </p:sp>
      <p:sp>
        <p:nvSpPr>
          <p:cNvPr id="4" name="Slide Number Placeholder 3"/>
          <p:cNvSpPr>
            <a:spLocks noGrp="1"/>
          </p:cNvSpPr>
          <p:nvPr>
            <p:ph type="sldNum" sz="quarter" idx="5"/>
          </p:nvPr>
        </p:nvSpPr>
        <p:spPr/>
        <p:txBody>
          <a:bodyPr/>
          <a:lstStyle/>
          <a:p>
            <a:fld id="{9A3ECB25-9D2A-4F95-8743-65BEB6A9FC5D}" type="slidenum">
              <a:rPr lang="en-US" smtClean="0"/>
              <a:t>11</a:t>
            </a:fld>
            <a:endParaRPr lang="en-US"/>
          </a:p>
        </p:txBody>
      </p:sp>
    </p:spTree>
    <p:extLst>
      <p:ext uri="{BB962C8B-B14F-4D97-AF65-F5344CB8AC3E}">
        <p14:creationId xmlns:p14="http://schemas.microsoft.com/office/powerpoint/2010/main" val="273421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BBED9-66D8-3439-BF45-597C0C7D7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8FD04-68B9-4769-0935-99A151B58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5C00C-1676-533E-5EA8-11A8F6F26F86}"/>
              </a:ext>
            </a:extLst>
          </p:cNvPr>
          <p:cNvSpPr>
            <a:spLocks noGrp="1"/>
          </p:cNvSpPr>
          <p:nvPr>
            <p:ph type="body" idx="1"/>
          </p:nvPr>
        </p:nvSpPr>
        <p:spPr/>
        <p:txBody>
          <a:bodyPr/>
          <a:lstStyle/>
          <a:p>
            <a:r>
              <a:rPr lang="en-US"/>
              <a:t>Image Source: Cover </a:t>
            </a:r>
            <a:r>
              <a:rPr lang="en-US" dirty="0"/>
              <a:t>of Stephen Mitchell’s 2011 translation of Homer’s </a:t>
            </a:r>
            <a:r>
              <a:rPr lang="en-US" i="1" dirty="0"/>
              <a:t>The Iliad.</a:t>
            </a:r>
          </a:p>
        </p:txBody>
      </p:sp>
      <p:sp>
        <p:nvSpPr>
          <p:cNvPr id="4" name="Slide Number Placeholder 3">
            <a:extLst>
              <a:ext uri="{FF2B5EF4-FFF2-40B4-BE49-F238E27FC236}">
                <a16:creationId xmlns:a16="http://schemas.microsoft.com/office/drawing/2014/main" id="{3204C86C-0255-46B0-BAE8-29F978F0AE69}"/>
              </a:ext>
            </a:extLst>
          </p:cNvPr>
          <p:cNvSpPr>
            <a:spLocks noGrp="1"/>
          </p:cNvSpPr>
          <p:nvPr>
            <p:ph type="sldNum" sz="quarter" idx="5"/>
          </p:nvPr>
        </p:nvSpPr>
        <p:spPr/>
        <p:txBody>
          <a:bodyPr/>
          <a:lstStyle/>
          <a:p>
            <a:fld id="{9A3ECB25-9D2A-4F95-8743-65BEB6A9FC5D}" type="slidenum">
              <a:rPr lang="en-US" smtClean="0"/>
              <a:t>12</a:t>
            </a:fld>
            <a:endParaRPr lang="en-US"/>
          </a:p>
        </p:txBody>
      </p:sp>
    </p:spTree>
    <p:extLst>
      <p:ext uri="{BB962C8B-B14F-4D97-AF65-F5344CB8AC3E}">
        <p14:creationId xmlns:p14="http://schemas.microsoft.com/office/powerpoint/2010/main" val="3211671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D5C3A-24E0-7128-8753-06956149C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1ACAC-B2F8-5DF4-57E2-7A5AEC748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C9CD4-3A11-CAD2-6F04-38BC11B6F94C}"/>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A5A51DF4-034F-AAB9-E845-3EDDFF2577C2}"/>
              </a:ext>
            </a:extLst>
          </p:cNvPr>
          <p:cNvSpPr>
            <a:spLocks noGrp="1"/>
          </p:cNvSpPr>
          <p:nvPr>
            <p:ph type="sldNum" sz="quarter" idx="5"/>
          </p:nvPr>
        </p:nvSpPr>
        <p:spPr/>
        <p:txBody>
          <a:bodyPr/>
          <a:lstStyle/>
          <a:p>
            <a:fld id="{A02B61BB-AA46-434A-B1AD-1CC4DA6F3AEB}" type="slidenum">
              <a:rPr lang="en-US" smtClean="0"/>
              <a:t>2</a:t>
            </a:fld>
            <a:endParaRPr lang="en-US"/>
          </a:p>
        </p:txBody>
      </p:sp>
    </p:spTree>
    <p:extLst>
      <p:ext uri="{BB962C8B-B14F-4D97-AF65-F5344CB8AC3E}">
        <p14:creationId xmlns:p14="http://schemas.microsoft.com/office/powerpoint/2010/main" val="14553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Eye of Empathy Closed </a:t>
            </a:r>
            <a:r>
              <a:rPr lang="en-US" i="1" dirty="0"/>
              <a:t>– On a whiteboard, draw the three heat plumes of aggression rising up from the fires of distress. You or the students can name some of the specific fires of distress beneath the heat plumes. Then draw the eye of empathy being closed.</a:t>
            </a:r>
          </a:p>
          <a:p>
            <a:endParaRPr lang="en-US" dirty="0"/>
          </a:p>
          <a:p>
            <a:r>
              <a:rPr lang="en-US" i="0" dirty="0"/>
              <a:t>”What would happen if I am looking only at the </a:t>
            </a:r>
            <a:r>
              <a:rPr lang="en-US" b="1" i="0" dirty="0"/>
              <a:t>heat of aggression</a:t>
            </a:r>
            <a:r>
              <a:rPr lang="en-US" i="0" dirty="0"/>
              <a:t>, the </a:t>
            </a:r>
            <a:r>
              <a:rPr lang="en-US" b="1" i="0" dirty="0"/>
              <a:t>outward behavior</a:t>
            </a:r>
            <a:r>
              <a:rPr lang="en-US" i="0" dirty="0"/>
              <a:t>, the </a:t>
            </a:r>
            <a:r>
              <a:rPr lang="en-US" b="1" i="0" dirty="0"/>
              <a:t>surface</a:t>
            </a:r>
            <a:r>
              <a:rPr lang="en-US" i="0" dirty="0"/>
              <a:t>, and I keep trying to erase those heat plumes?”</a:t>
            </a:r>
          </a:p>
          <a:p>
            <a:endParaRPr lang="en-US" i="0" dirty="0"/>
          </a:p>
          <a:p>
            <a:r>
              <a:rPr lang="en-US" i="1" dirty="0"/>
              <a:t>Erase the heat plumes, and then draw how they keep coming back because the fire is still underneath.</a:t>
            </a:r>
          </a:p>
          <a:p>
            <a:endParaRPr lang="en-US" i="0" dirty="0"/>
          </a:p>
          <a:p>
            <a:r>
              <a:rPr lang="en-US" b="1" i="1" dirty="0"/>
              <a:t>Eye of Empathy Open </a:t>
            </a:r>
            <a:r>
              <a:rPr lang="en-US" i="1" dirty="0"/>
              <a:t>– Now draw the eye of empathy opening and looking at the fires of distress.</a:t>
            </a:r>
          </a:p>
          <a:p>
            <a:endParaRPr lang="en-US" i="0" dirty="0"/>
          </a:p>
          <a:p>
            <a:r>
              <a:rPr lang="en-US" i="0" dirty="0"/>
              <a:t>“When we open our eye of empathy, we are capable of seeing </a:t>
            </a:r>
            <a:r>
              <a:rPr lang="en-US" b="1" i="0" dirty="0"/>
              <a:t>beneath the heat, beneath the outward behavior, beneath the surface</a:t>
            </a:r>
            <a:r>
              <a:rPr lang="en-US" i="0" dirty="0"/>
              <a:t>. What happens if we then work to reduce the fires beneath aggression that we can now perceive? What will happen to the heat?”</a:t>
            </a:r>
          </a:p>
          <a:p>
            <a:endParaRPr lang="en-US" i="0" dirty="0"/>
          </a:p>
          <a:p>
            <a:r>
              <a:rPr lang="en-US" i="1" dirty="0"/>
              <a:t>Fully or partially erase the fires to show how this can reduce the heat.</a:t>
            </a:r>
          </a:p>
          <a:p>
            <a:endParaRPr lang="en-US" i="0" dirty="0"/>
          </a:p>
          <a:p>
            <a:r>
              <a:rPr lang="en-US" i="0" dirty="0"/>
              <a:t>“Empathy is a practical skill for perceiving root causes of problems – the underlying fires – rather than just the symptoms – the surface heat. This allows us to create practical solutions that address root causes rather than just the symptoms.”</a:t>
            </a:r>
          </a:p>
          <a:p>
            <a:endParaRPr lang="en-US" i="0" dirty="0"/>
          </a:p>
          <a:p>
            <a:r>
              <a:rPr lang="en-US" i="0" dirty="0"/>
              <a:t>”Let’s explore how we can use this skill to help people.”</a:t>
            </a:r>
          </a:p>
          <a:p>
            <a:endParaRPr lang="en-US" i="0" dirty="0"/>
          </a:p>
        </p:txBody>
      </p:sp>
      <p:sp>
        <p:nvSpPr>
          <p:cNvPr id="4" name="Slide Number Placeholder 3"/>
          <p:cNvSpPr>
            <a:spLocks noGrp="1"/>
          </p:cNvSpPr>
          <p:nvPr>
            <p:ph type="sldNum" sz="quarter" idx="5"/>
          </p:nvPr>
        </p:nvSpPr>
        <p:spPr/>
        <p:txBody>
          <a:bodyPr/>
          <a:lstStyle/>
          <a:p>
            <a:fld id="{9A3ECB25-9D2A-4F95-8743-65BEB6A9FC5D}" type="slidenum">
              <a:rPr lang="en-US" smtClean="0"/>
              <a:t>3</a:t>
            </a:fld>
            <a:endParaRPr lang="en-US"/>
          </a:p>
        </p:txBody>
      </p:sp>
    </p:spTree>
    <p:extLst>
      <p:ext uri="{BB962C8B-B14F-4D97-AF65-F5344CB8AC3E}">
        <p14:creationId xmlns:p14="http://schemas.microsoft.com/office/powerpoint/2010/main" val="2611736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Activity</a:t>
            </a:r>
            <a:r>
              <a:rPr lang="en-US" i="1" dirty="0"/>
              <a:t> – Have students work in pairs to discuss and respond to the questions in their ship’s log.</a:t>
            </a:r>
          </a:p>
          <a:p>
            <a:endParaRPr lang="en-US" i="1" dirty="0"/>
          </a:p>
          <a:p>
            <a:r>
              <a:rPr lang="en-US" i="0" dirty="0"/>
              <a:t>Note to Teacher: When someone perceives you as having a bad day, this invites them to wonder, “How can I help?” If someone perceives you as just a bad person, then it can seem like there’s nothing they can do to help you, that you are not worth an investment of their time, that helping you would be futile because you are just inherently bad.</a:t>
            </a:r>
          </a:p>
        </p:txBody>
      </p:sp>
      <p:sp>
        <p:nvSpPr>
          <p:cNvPr id="4" name="Slide Number Placeholder 3"/>
          <p:cNvSpPr>
            <a:spLocks noGrp="1"/>
          </p:cNvSpPr>
          <p:nvPr>
            <p:ph type="sldNum" sz="quarter" idx="5"/>
          </p:nvPr>
        </p:nvSpPr>
        <p:spPr/>
        <p:txBody>
          <a:bodyPr/>
          <a:lstStyle/>
          <a:p>
            <a:fld id="{9A3ECB25-9D2A-4F95-8743-65BEB6A9FC5D}" type="slidenum">
              <a:rPr lang="en-US" smtClean="0"/>
              <a:t>4</a:t>
            </a:fld>
            <a:endParaRPr lang="en-US"/>
          </a:p>
        </p:txBody>
      </p:sp>
    </p:spTree>
    <p:extLst>
      <p:ext uri="{BB962C8B-B14F-4D97-AF65-F5344CB8AC3E}">
        <p14:creationId xmlns:p14="http://schemas.microsoft.com/office/powerpoint/2010/main" val="397936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Activity</a:t>
            </a:r>
            <a:r>
              <a:rPr lang="en-US" i="1" dirty="0"/>
              <a:t> – Have pairs of students discuss and respond to two of the following questions in their ship’s log. Help students choose questions so that all of the questions are answered by at least one pair of students.</a:t>
            </a:r>
          </a:p>
          <a:p>
            <a:endParaRPr lang="en-US" dirty="0"/>
          </a:p>
        </p:txBody>
      </p:sp>
      <p:sp>
        <p:nvSpPr>
          <p:cNvPr id="4" name="Slide Number Placeholder 3"/>
          <p:cNvSpPr>
            <a:spLocks noGrp="1"/>
          </p:cNvSpPr>
          <p:nvPr>
            <p:ph type="sldNum" sz="quarter" idx="5"/>
          </p:nvPr>
        </p:nvSpPr>
        <p:spPr/>
        <p:txBody>
          <a:bodyPr/>
          <a:lstStyle/>
          <a:p>
            <a:fld id="{9A3ECB25-9D2A-4F95-8743-65BEB6A9FC5D}" type="slidenum">
              <a:rPr lang="en-US" smtClean="0"/>
              <a:t>5</a:t>
            </a:fld>
            <a:endParaRPr lang="en-US"/>
          </a:p>
        </p:txBody>
      </p:sp>
    </p:spTree>
    <p:extLst>
      <p:ext uri="{BB962C8B-B14F-4D97-AF65-F5344CB8AC3E}">
        <p14:creationId xmlns:p14="http://schemas.microsoft.com/office/powerpoint/2010/main" val="330812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Reflection Questions </a:t>
            </a:r>
            <a:r>
              <a:rPr lang="en-US" i="1" dirty="0"/>
              <a:t>– Have pairs of students discuss and respond to two of the questions in their ship’s logs</a:t>
            </a:r>
          </a:p>
          <a:p>
            <a:endParaRPr lang="en-US" i="1" dirty="0"/>
          </a:p>
          <a:p>
            <a:r>
              <a:rPr lang="en-US" i="1" dirty="0"/>
              <a:t>Take time to regroup and allow students to share responses to the questions.</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Arial" panose="020B0604020202020204" pitchFamily="34" charset="0"/>
                <a:ea typeface="Arial" panose="020B0604020202020204" pitchFamily="34" charset="0"/>
              </a:rPr>
              <a:t>“Just as heat from a fire can overwhelm us and distort our perception, the heat of our own aggression can overwhelm us and distort our perception, increasing the likelihood that we will say and do things that we later regret.”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solidFill>
                  <a:srgbClr val="000000"/>
                </a:solidFill>
                <a:effectLst/>
                <a:latin typeface="Arial" panose="020B0604020202020204" pitchFamily="34" charset="0"/>
              </a:rPr>
              <a:t>Note to Teacher: Some students might not realize that they can use their words to express frustration in a constructive way. When we use our words, we can help others help us. </a:t>
            </a:r>
            <a:r>
              <a:rPr lang="en-US" sz="1800" b="0" i="0" dirty="0">
                <a:solidFill>
                  <a:srgbClr val="000000"/>
                </a:solidFill>
                <a:effectLst/>
                <a:latin typeface="Arial" panose="020B0604020202020204" pitchFamily="34" charset="0"/>
              </a:rPr>
              <a:t>If nobody is willing to listen to us when we use our words, then we are more likely to throw something (this ties back to the King quote about rioting being the language of the unheard).</a:t>
            </a:r>
            <a:endParaRPr lang="en-US" b="0" i="0" dirty="0"/>
          </a:p>
        </p:txBody>
      </p:sp>
      <p:sp>
        <p:nvSpPr>
          <p:cNvPr id="4" name="Slide Number Placeholder 3"/>
          <p:cNvSpPr>
            <a:spLocks noGrp="1"/>
          </p:cNvSpPr>
          <p:nvPr>
            <p:ph type="sldNum" sz="quarter" idx="5"/>
          </p:nvPr>
        </p:nvSpPr>
        <p:spPr/>
        <p:txBody>
          <a:bodyPr/>
          <a:lstStyle/>
          <a:p>
            <a:fld id="{9A3ECB25-9D2A-4F95-8743-65BEB6A9FC5D}" type="slidenum">
              <a:rPr lang="en-US" smtClean="0"/>
              <a:t>6</a:t>
            </a:fld>
            <a:endParaRPr lang="en-US"/>
          </a:p>
        </p:txBody>
      </p:sp>
    </p:spTree>
    <p:extLst>
      <p:ext uri="{BB962C8B-B14F-4D97-AF65-F5344CB8AC3E}">
        <p14:creationId xmlns:p14="http://schemas.microsoft.com/office/powerpoint/2010/main" val="393030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when we are calmer, we may even ask ourselves, ‘Why did I do that?!’” </a:t>
            </a:r>
          </a:p>
          <a:p>
            <a:endParaRPr lang="en-US" dirty="0"/>
          </a:p>
          <a:p>
            <a:r>
              <a:rPr lang="en-US" dirty="0"/>
              <a:t>“Learning to see the fires beneath aggression can help us deal with root causes and express these fires in other ways. This helps us not get stuck in the cycle of aggression and helps us avoid the consequences of impulsive, uncontrolled aggression.”</a:t>
            </a:r>
          </a:p>
        </p:txBody>
      </p:sp>
      <p:sp>
        <p:nvSpPr>
          <p:cNvPr id="4" name="Slide Number Placeholder 3"/>
          <p:cNvSpPr>
            <a:spLocks noGrp="1"/>
          </p:cNvSpPr>
          <p:nvPr>
            <p:ph type="sldNum" sz="quarter" idx="5"/>
          </p:nvPr>
        </p:nvSpPr>
        <p:spPr/>
        <p:txBody>
          <a:bodyPr/>
          <a:lstStyle/>
          <a:p>
            <a:fld id="{9A3ECB25-9D2A-4F95-8743-65BEB6A9FC5D}" type="slidenum">
              <a:rPr lang="en-US" smtClean="0"/>
              <a:t>7</a:t>
            </a:fld>
            <a:endParaRPr lang="en-US"/>
          </a:p>
        </p:txBody>
      </p:sp>
    </p:spTree>
    <p:extLst>
      <p:ext uri="{BB962C8B-B14F-4D97-AF65-F5344CB8AC3E}">
        <p14:creationId xmlns:p14="http://schemas.microsoft.com/office/powerpoint/2010/main" val="12068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Teacher: </a:t>
            </a:r>
            <a:r>
              <a:rPr lang="en-US" sz="1800" i="0" dirty="0">
                <a:effectLst/>
                <a:latin typeface="Arial" panose="020B0604020202020204" pitchFamily="34" charset="0"/>
                <a:ea typeface="Arial" panose="020B0604020202020204" pitchFamily="34" charset="0"/>
              </a:rPr>
              <a:t>The diagram helps remind students that there are many ways to express distress. Non-aggressive expression is a large toolbox with many tools in it. Aggression is a small toolbox with limited tools.</a:t>
            </a:r>
          </a:p>
          <a:p>
            <a:endParaRPr lang="en-US" dirty="0"/>
          </a:p>
        </p:txBody>
      </p:sp>
      <p:sp>
        <p:nvSpPr>
          <p:cNvPr id="4" name="Slide Number Placeholder 3"/>
          <p:cNvSpPr>
            <a:spLocks noGrp="1"/>
          </p:cNvSpPr>
          <p:nvPr>
            <p:ph type="sldNum" sz="quarter" idx="5"/>
          </p:nvPr>
        </p:nvSpPr>
        <p:spPr/>
        <p:txBody>
          <a:bodyPr/>
          <a:lstStyle/>
          <a:p>
            <a:fld id="{51A7E905-6E05-6943-B9D0-D54ECF268C8D}" type="slidenum">
              <a:rPr lang="en-US" smtClean="0"/>
              <a:t>8</a:t>
            </a:fld>
            <a:endParaRPr lang="en-US"/>
          </a:p>
        </p:txBody>
      </p:sp>
    </p:spTree>
    <p:extLst>
      <p:ext uri="{BB962C8B-B14F-4D97-AF65-F5344CB8AC3E}">
        <p14:creationId xmlns:p14="http://schemas.microsoft.com/office/powerpoint/2010/main" val="119021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think of empathy as an eye that helps you see, but you can also think of empathy as a skill you </a:t>
            </a:r>
            <a:r>
              <a:rPr lang="en-US"/>
              <a:t>can develop.”</a:t>
            </a:r>
            <a:endParaRPr lang="en-US" dirty="0"/>
          </a:p>
          <a:p>
            <a:endParaRPr lang="en-US" dirty="0"/>
          </a:p>
          <a:p>
            <a:r>
              <a:rPr lang="en-US" i="1" dirty="0"/>
              <a:t>Read through each level of the rubric.</a:t>
            </a:r>
          </a:p>
          <a:p>
            <a:endParaRPr lang="en-US" i="1" dirty="0"/>
          </a:p>
          <a:p>
            <a:r>
              <a:rPr lang="en-US" i="1" dirty="0"/>
              <a:t>Give an example (this could be a personal story or a scenario you make up) to illustrate each level of the rubric. Or have one or two students think of an example (this could be a personal story or a scenario they make up) to illustrate each level.</a:t>
            </a:r>
          </a:p>
          <a:p>
            <a:endParaRPr lang="en-US" i="1" dirty="0"/>
          </a:p>
          <a:p>
            <a:r>
              <a:rPr lang="en-US" i="1" dirty="0"/>
              <a:t>Regarding Level 4, tell students, </a:t>
            </a:r>
            <a:r>
              <a:rPr lang="en-US" dirty="0"/>
              <a:t>“In terms of this skill being context dependent and able to fluctuate, when you are with your friends you might be able to use this skill very well at diffusing situations, but when you are with your sibling you might have more difficulty using this skill. You might be able to use this skill well on a particular day, but the next day you are tired and stressed and not able to use the skill as well.”</a:t>
            </a:r>
          </a:p>
          <a:p>
            <a:endParaRPr lang="en-US" dirty="0"/>
          </a:p>
          <a:p>
            <a:r>
              <a:rPr lang="en-US" i="1" dirty="0"/>
              <a:t>Click to reveal the note and question below the rubric.</a:t>
            </a:r>
          </a:p>
          <a:p>
            <a:endParaRPr lang="en-US" dirty="0"/>
          </a:p>
          <a:p>
            <a:endParaRPr lang="en-US" dirty="0"/>
          </a:p>
        </p:txBody>
      </p:sp>
      <p:sp>
        <p:nvSpPr>
          <p:cNvPr id="4" name="Slide Number Placeholder 3"/>
          <p:cNvSpPr>
            <a:spLocks noGrp="1"/>
          </p:cNvSpPr>
          <p:nvPr>
            <p:ph type="sldNum" sz="quarter" idx="5"/>
          </p:nvPr>
        </p:nvSpPr>
        <p:spPr/>
        <p:txBody>
          <a:bodyPr/>
          <a:lstStyle/>
          <a:p>
            <a:fld id="{9A3ECB25-9D2A-4F95-8743-65BEB6A9FC5D}" type="slidenum">
              <a:rPr lang="en-US" smtClean="0"/>
              <a:t>9</a:t>
            </a:fld>
            <a:endParaRPr lang="en-US"/>
          </a:p>
        </p:txBody>
      </p:sp>
    </p:spTree>
    <p:extLst>
      <p:ext uri="{BB962C8B-B14F-4D97-AF65-F5344CB8AC3E}">
        <p14:creationId xmlns:p14="http://schemas.microsoft.com/office/powerpoint/2010/main" val="158440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152E0-B284-E171-C780-FB9CC5E85E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7110AA-0C6F-D262-C5BA-71918977F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4F95C9-2DC3-2FA3-433B-BB60332FB5C3}"/>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5" name="Footer Placeholder 4">
            <a:extLst>
              <a:ext uri="{FF2B5EF4-FFF2-40B4-BE49-F238E27FC236}">
                <a16:creationId xmlns:a16="http://schemas.microsoft.com/office/drawing/2014/main" id="{9CDEF7EA-AF3F-86BE-3B64-685B41B0D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0AACB-F0F2-4661-3045-506BB768E1F6}"/>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616057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024C0-2565-422E-00E9-EDBE6E6133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D5C0EE-BC3E-6BF4-E133-0225A5EFA4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398C9-B14F-472D-2367-D6E805513B19}"/>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5" name="Footer Placeholder 4">
            <a:extLst>
              <a:ext uri="{FF2B5EF4-FFF2-40B4-BE49-F238E27FC236}">
                <a16:creationId xmlns:a16="http://schemas.microsoft.com/office/drawing/2014/main" id="{1694D6A9-3D07-3E7A-C527-C5E260552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5CBE8-FA2A-C813-FBF2-899B953B8555}"/>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161124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525D0C-C5E9-81EE-8028-46FAF99026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111B75-87BB-F666-EC70-22FAB64904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ABF6CB-E0D5-D549-B375-356C5544E6E7}"/>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5" name="Footer Placeholder 4">
            <a:extLst>
              <a:ext uri="{FF2B5EF4-FFF2-40B4-BE49-F238E27FC236}">
                <a16:creationId xmlns:a16="http://schemas.microsoft.com/office/drawing/2014/main" id="{4CF52B9F-70C9-BB60-E23F-2E92C8258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92988-B6D0-FE25-5E61-2596B74AB75A}"/>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3245783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3991-FB8A-DFE2-981E-99A13B9A56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B31D29-FA5B-DFB2-FEB9-A84F0D2D7A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8F779-3AC8-0039-BC8B-BD86FF85428B}"/>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5" name="Footer Placeholder 4">
            <a:extLst>
              <a:ext uri="{FF2B5EF4-FFF2-40B4-BE49-F238E27FC236}">
                <a16:creationId xmlns:a16="http://schemas.microsoft.com/office/drawing/2014/main" id="{F73A7DC9-B84F-4F5C-CEA3-339B662A6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A15E2-BE51-BCE7-A1B7-9924360D5077}"/>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164960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771B-2D13-2469-7ECB-6C91A700DB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F30CEE-5988-FB98-8461-7B07EE500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6972BF-C3BB-E5BA-326C-7F7408B48828}"/>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5" name="Footer Placeholder 4">
            <a:extLst>
              <a:ext uri="{FF2B5EF4-FFF2-40B4-BE49-F238E27FC236}">
                <a16:creationId xmlns:a16="http://schemas.microsoft.com/office/drawing/2014/main" id="{3982A13E-BD56-5147-2BC8-5E0EE2CD13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0145E-8433-C293-E95D-8090AF9BD937}"/>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3649024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B4DD-0AD5-51FF-DDFF-0090CE1B6D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9216A-D7A0-9958-62D7-0C9722594A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5F00E2-DE49-EE79-AD16-DDEDD4B4BA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6B3241-9808-62DA-461F-7CC5292445DD}"/>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6" name="Footer Placeholder 5">
            <a:extLst>
              <a:ext uri="{FF2B5EF4-FFF2-40B4-BE49-F238E27FC236}">
                <a16:creationId xmlns:a16="http://schemas.microsoft.com/office/drawing/2014/main" id="{AEEC7ED0-1912-1847-1641-4BCBB5927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47519-8371-FE98-BF08-D81B5B356144}"/>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160905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2C9B-791B-E3B4-9850-4DFFDE4268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0965D0-3EFF-3F3F-715E-91C014BE7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C21184-692A-17B3-0969-0B1618798A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782DF3-DF63-7C43-B8F7-D1B8688B83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97C358-0DAB-44EF-770A-0214C06256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A55AF-7A25-7CC9-DEC6-DEAE906B2FEA}"/>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8" name="Footer Placeholder 7">
            <a:extLst>
              <a:ext uri="{FF2B5EF4-FFF2-40B4-BE49-F238E27FC236}">
                <a16:creationId xmlns:a16="http://schemas.microsoft.com/office/drawing/2014/main" id="{43E1411C-D421-3B41-4CD2-6052B28DC4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69C812-2EE5-2E25-9220-E888ED6F7AD2}"/>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161445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7D5A-0F7E-46AB-2874-3F84A785E2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80F60C-8A07-D87B-35D1-820C13B55C3E}"/>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4" name="Footer Placeholder 3">
            <a:extLst>
              <a:ext uri="{FF2B5EF4-FFF2-40B4-BE49-F238E27FC236}">
                <a16:creationId xmlns:a16="http://schemas.microsoft.com/office/drawing/2014/main" id="{D73D283D-9CBC-4F1A-7304-01EAAD3A18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3C6C8F-7952-8D37-FDDB-B5F785CA861B}"/>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362777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5A5F88-AC84-2519-9469-F430FC8BCFFF}"/>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3" name="Footer Placeholder 2">
            <a:extLst>
              <a:ext uri="{FF2B5EF4-FFF2-40B4-BE49-F238E27FC236}">
                <a16:creationId xmlns:a16="http://schemas.microsoft.com/office/drawing/2014/main" id="{A912ED32-3E71-D952-436A-A376D630A0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49A447-0AE1-0DE6-EEE9-6E1BA3A2D640}"/>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2793512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3CB8-9362-EB8B-7223-A479058F3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DB1C5B-E820-E6C9-D2EC-1C31131D4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451B9D-464B-5DAF-BA83-3D59E7DFB5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007FD6-ACC1-F1B0-C038-4BADAE987E58}"/>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6" name="Footer Placeholder 5">
            <a:extLst>
              <a:ext uri="{FF2B5EF4-FFF2-40B4-BE49-F238E27FC236}">
                <a16:creationId xmlns:a16="http://schemas.microsoft.com/office/drawing/2014/main" id="{BAB72CA4-E0D3-04C0-5EA3-7A7E396465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B2BBD-60EC-EBCA-9305-F0B9D55EE5C8}"/>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4056819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6DD7-4DAA-514B-79A6-D3382391E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261FB3-6A8E-677F-3573-B84BF51AF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0FF06AC-7458-3330-9392-33AF0B6EB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EDED5-0EF6-19D8-3829-E4D35DF949E7}"/>
              </a:ext>
            </a:extLst>
          </p:cNvPr>
          <p:cNvSpPr>
            <a:spLocks noGrp="1"/>
          </p:cNvSpPr>
          <p:nvPr>
            <p:ph type="dt" sz="half" idx="10"/>
          </p:nvPr>
        </p:nvSpPr>
        <p:spPr/>
        <p:txBody>
          <a:bodyPr/>
          <a:lstStyle/>
          <a:p>
            <a:fld id="{DAE62FF5-B623-DD4D-AAA4-F27618C192C4}" type="datetimeFigureOut">
              <a:rPr lang="en-US" smtClean="0"/>
              <a:t>8/8/25</a:t>
            </a:fld>
            <a:endParaRPr lang="en-US"/>
          </a:p>
        </p:txBody>
      </p:sp>
      <p:sp>
        <p:nvSpPr>
          <p:cNvPr id="6" name="Footer Placeholder 5">
            <a:extLst>
              <a:ext uri="{FF2B5EF4-FFF2-40B4-BE49-F238E27FC236}">
                <a16:creationId xmlns:a16="http://schemas.microsoft.com/office/drawing/2014/main" id="{40DCCD79-5613-C1C5-71EE-F8D750A8FC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6809B0-E98F-AA7D-6486-6BF3FD5B0A84}"/>
              </a:ext>
            </a:extLst>
          </p:cNvPr>
          <p:cNvSpPr>
            <a:spLocks noGrp="1"/>
          </p:cNvSpPr>
          <p:nvPr>
            <p:ph type="sldNum" sz="quarter" idx="12"/>
          </p:nvPr>
        </p:nvSpPr>
        <p:spPr/>
        <p:txBody>
          <a:bodyPr/>
          <a:lstStyle/>
          <a:p>
            <a:fld id="{5D75EABE-F846-034B-A0D6-6BAA3483AA8B}" type="slidenum">
              <a:rPr lang="en-US" smtClean="0"/>
              <a:t>‹#›</a:t>
            </a:fld>
            <a:endParaRPr lang="en-US"/>
          </a:p>
        </p:txBody>
      </p:sp>
    </p:spTree>
    <p:extLst>
      <p:ext uri="{BB962C8B-B14F-4D97-AF65-F5344CB8AC3E}">
        <p14:creationId xmlns:p14="http://schemas.microsoft.com/office/powerpoint/2010/main" val="155379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97F9DE-E2AC-DF37-2D9B-F1AE742AF8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9F723-DC50-110A-F027-3DB11EFE7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F5F25-1D60-DAEB-7877-72F7A5BB7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62FF5-B623-DD4D-AAA4-F27618C192C4}" type="datetimeFigureOut">
              <a:rPr lang="en-US" smtClean="0"/>
              <a:t>8/8/25</a:t>
            </a:fld>
            <a:endParaRPr lang="en-US"/>
          </a:p>
        </p:txBody>
      </p:sp>
      <p:sp>
        <p:nvSpPr>
          <p:cNvPr id="5" name="Footer Placeholder 4">
            <a:extLst>
              <a:ext uri="{FF2B5EF4-FFF2-40B4-BE49-F238E27FC236}">
                <a16:creationId xmlns:a16="http://schemas.microsoft.com/office/drawing/2014/main" id="{DE8E5206-042A-9717-AB11-1CB1AE201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8691B6-FC50-3BA4-474A-96401F97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5EABE-F846-034B-A0D6-6BAA3483AA8B}" type="slidenum">
              <a:rPr lang="en-US" smtClean="0"/>
              <a:t>‹#›</a:t>
            </a:fld>
            <a:endParaRPr lang="en-US"/>
          </a:p>
        </p:txBody>
      </p:sp>
    </p:spTree>
    <p:extLst>
      <p:ext uri="{BB962C8B-B14F-4D97-AF65-F5344CB8AC3E}">
        <p14:creationId xmlns:p14="http://schemas.microsoft.com/office/powerpoint/2010/main" val="3959563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6.wdp"/><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1.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A408F4-50A9-3182-0884-FE698D3AF550}"/>
              </a:ext>
            </a:extLst>
          </p:cNvPr>
          <p:cNvSpPr txBox="1"/>
          <p:nvPr/>
        </p:nvSpPr>
        <p:spPr>
          <a:xfrm>
            <a:off x="5559840" y="2818376"/>
            <a:ext cx="6096000" cy="954107"/>
          </a:xfrm>
          <a:prstGeom prst="rect">
            <a:avLst/>
          </a:prstGeom>
          <a:noFill/>
        </p:spPr>
        <p:txBody>
          <a:bodyPr wrap="square" lIns="91440" tIns="45720" rIns="91440" bIns="45720" rtlCol="0" anchor="t">
            <a:spAutoFit/>
          </a:bodyPr>
          <a:lstStyle/>
          <a:p>
            <a:r>
              <a:rPr lang="en-US" sz="2800" b="1" dirty="0">
                <a:latin typeface="Arial"/>
                <a:cs typeface="Arial"/>
              </a:rPr>
              <a:t>Navigating the Human Condition</a:t>
            </a:r>
          </a:p>
          <a:p>
            <a:r>
              <a:rPr lang="en-US" sz="2800" b="1" dirty="0">
                <a:cs typeface="Arial"/>
              </a:rPr>
              <a:t>in the 21st Century</a:t>
            </a:r>
          </a:p>
        </p:txBody>
      </p:sp>
      <p:sp>
        <p:nvSpPr>
          <p:cNvPr id="8" name="TextBox 7">
            <a:extLst>
              <a:ext uri="{FF2B5EF4-FFF2-40B4-BE49-F238E27FC236}">
                <a16:creationId xmlns:a16="http://schemas.microsoft.com/office/drawing/2014/main" id="{E9E26B55-51EF-EC44-9924-9E05EAB559DC}"/>
              </a:ext>
            </a:extLst>
          </p:cNvPr>
          <p:cNvSpPr txBox="1"/>
          <p:nvPr/>
        </p:nvSpPr>
        <p:spPr>
          <a:xfrm>
            <a:off x="5593090" y="3974999"/>
            <a:ext cx="2406428" cy="707886"/>
          </a:xfrm>
          <a:prstGeom prst="rect">
            <a:avLst/>
          </a:prstGeom>
          <a:noFill/>
        </p:spPr>
        <p:txBody>
          <a:bodyPr wrap="none" rtlCol="0">
            <a:spAutoFit/>
          </a:bodyPr>
          <a:lstStyle/>
          <a:p>
            <a:r>
              <a:rPr lang="en-US" sz="4000" b="1" dirty="0">
                <a:solidFill>
                  <a:srgbClr val="387F9C"/>
                </a:solidFill>
              </a:rPr>
              <a:t>Lesson 4</a:t>
            </a:r>
          </a:p>
        </p:txBody>
      </p:sp>
      <p:sp>
        <p:nvSpPr>
          <p:cNvPr id="13" name="Rectangle 12">
            <a:extLst>
              <a:ext uri="{FF2B5EF4-FFF2-40B4-BE49-F238E27FC236}">
                <a16:creationId xmlns:a16="http://schemas.microsoft.com/office/drawing/2014/main" id="{21425CC1-75C9-5A45-9C17-D103325F74F7}"/>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F55E3EB-22B3-F545-AAC8-B565FD442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people holding up their phones&#10;&#10;Description automatically generated">
            <a:extLst>
              <a:ext uri="{FF2B5EF4-FFF2-40B4-BE49-F238E27FC236}">
                <a16:creationId xmlns:a16="http://schemas.microsoft.com/office/drawing/2014/main" id="{E7BF255B-3390-5F9E-7F84-B7D9A2ED0B22}"/>
              </a:ext>
            </a:extLst>
          </p:cNvPr>
          <p:cNvPicPr>
            <a:picLocks noChangeAspect="1"/>
          </p:cNvPicPr>
          <p:nvPr/>
        </p:nvPicPr>
        <p:blipFill>
          <a:blip r:embed="rId4"/>
          <a:stretch>
            <a:fillRect/>
          </a:stretch>
        </p:blipFill>
        <p:spPr>
          <a:xfrm>
            <a:off x="0" y="-71646"/>
            <a:ext cx="5180408" cy="6929646"/>
          </a:xfrm>
          <a:prstGeom prst="rect">
            <a:avLst/>
          </a:prstGeom>
        </p:spPr>
      </p:pic>
    </p:spTree>
    <p:extLst>
      <p:ext uri="{BB962C8B-B14F-4D97-AF65-F5344CB8AC3E}">
        <p14:creationId xmlns:p14="http://schemas.microsoft.com/office/powerpoint/2010/main" val="2446598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D98F0-EA6E-1DCF-BF11-631643C3C9F5}"/>
            </a:ext>
          </a:extLst>
        </p:cNvPr>
        <p:cNvGrpSpPr/>
        <p:nvPr/>
      </p:nvGrpSpPr>
      <p:grpSpPr>
        <a:xfrm>
          <a:off x="0" y="0"/>
          <a:ext cx="0" cy="0"/>
          <a:chOff x="0" y="0"/>
          <a:chExt cx="0" cy="0"/>
        </a:xfrm>
      </p:grpSpPr>
      <p:pic>
        <p:nvPicPr>
          <p:cNvPr id="11" name="Picture 10" descr="A map of mountains with red smoke&#10;&#10;Description automatically generated">
            <a:extLst>
              <a:ext uri="{FF2B5EF4-FFF2-40B4-BE49-F238E27FC236}">
                <a16:creationId xmlns:a16="http://schemas.microsoft.com/office/drawing/2014/main" id="{5D320963-8283-D54C-5059-D6F965561F7E}"/>
              </a:ext>
            </a:extLst>
          </p:cNvPr>
          <p:cNvPicPr>
            <a:picLocks noChangeAspect="1"/>
          </p:cNvPicPr>
          <p:nvPr/>
        </p:nvPicPr>
        <p:blipFill>
          <a:blip r:embed="rId3">
            <a:alphaModFix amt="21000"/>
          </a:blip>
          <a:srcRect t="23729" b="17219"/>
          <a:stretch/>
        </p:blipFill>
        <p:spPr>
          <a:xfrm>
            <a:off x="122606" y="2266"/>
            <a:ext cx="9865679" cy="6858000"/>
          </a:xfrm>
          <a:prstGeom prst="rect">
            <a:avLst/>
          </a:prstGeom>
        </p:spPr>
      </p:pic>
      <p:sp>
        <p:nvSpPr>
          <p:cNvPr id="2" name="Rectangle 1">
            <a:extLst>
              <a:ext uri="{FF2B5EF4-FFF2-40B4-BE49-F238E27FC236}">
                <a16:creationId xmlns:a16="http://schemas.microsoft.com/office/drawing/2014/main" id="{49BEF03D-B878-A529-6C78-F9FE7D1D8A1F}"/>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pic>
        <p:nvPicPr>
          <p:cNvPr id="6" name="Picture 5">
            <a:extLst>
              <a:ext uri="{FF2B5EF4-FFF2-40B4-BE49-F238E27FC236}">
                <a16:creationId xmlns:a16="http://schemas.microsoft.com/office/drawing/2014/main" id="{6B01DCAF-5B9E-5CF6-6C22-16EA62339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2A4FB8C-D996-AAB6-ABCF-4BA48656EE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6872351" y="3654951"/>
            <a:ext cx="856502" cy="556171"/>
          </a:xfrm>
          <a:prstGeom prst="rect">
            <a:avLst/>
          </a:prstGeom>
        </p:spPr>
      </p:pic>
      <p:pic>
        <p:nvPicPr>
          <p:cNvPr id="14" name="Picture 13">
            <a:extLst>
              <a:ext uri="{FF2B5EF4-FFF2-40B4-BE49-F238E27FC236}">
                <a16:creationId xmlns:a16="http://schemas.microsoft.com/office/drawing/2014/main" id="{87867050-3377-5D9F-DCBB-0C5ACAC3207B}"/>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8409539" y="2695068"/>
            <a:ext cx="856502" cy="556171"/>
          </a:xfrm>
          <a:prstGeom prst="rect">
            <a:avLst/>
          </a:prstGeom>
        </p:spPr>
      </p:pic>
      <p:pic>
        <p:nvPicPr>
          <p:cNvPr id="8" name="Picture 7">
            <a:extLst>
              <a:ext uri="{FF2B5EF4-FFF2-40B4-BE49-F238E27FC236}">
                <a16:creationId xmlns:a16="http://schemas.microsoft.com/office/drawing/2014/main" id="{54D7829E-9EFD-D331-62B2-26E67F901E13}"/>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7234338" y="435826"/>
            <a:ext cx="856502" cy="556171"/>
          </a:xfrm>
          <a:prstGeom prst="rect">
            <a:avLst/>
          </a:prstGeom>
        </p:spPr>
      </p:pic>
      <p:pic>
        <p:nvPicPr>
          <p:cNvPr id="10" name="Picture 9" descr="A black and red cartoon of a warrior&#10;&#10;Description automatically generated">
            <a:extLst>
              <a:ext uri="{FF2B5EF4-FFF2-40B4-BE49-F238E27FC236}">
                <a16:creationId xmlns:a16="http://schemas.microsoft.com/office/drawing/2014/main" id="{37C1A6A4-9337-326A-8995-711B1340E03F}"/>
              </a:ext>
            </a:extLst>
          </p:cNvPr>
          <p:cNvPicPr>
            <a:picLocks noChangeAspect="1"/>
          </p:cNvPicPr>
          <p:nvPr/>
        </p:nvPicPr>
        <p:blipFill>
          <a:blip r:embed="rId8"/>
          <a:srcRect l="13728" t="-1494" r="7318" b="1494"/>
          <a:stretch/>
        </p:blipFill>
        <p:spPr>
          <a:xfrm>
            <a:off x="9117758" y="4004580"/>
            <a:ext cx="2886018" cy="1755314"/>
          </a:xfrm>
          <a:prstGeom prst="rect">
            <a:avLst/>
          </a:prstGeom>
        </p:spPr>
      </p:pic>
      <p:sp>
        <p:nvSpPr>
          <p:cNvPr id="44" name="Rectangle 43">
            <a:extLst>
              <a:ext uri="{FF2B5EF4-FFF2-40B4-BE49-F238E27FC236}">
                <a16:creationId xmlns:a16="http://schemas.microsoft.com/office/drawing/2014/main" id="{F61B64FE-36C0-8508-E1D2-525CDDC5367F}"/>
              </a:ext>
            </a:extLst>
          </p:cNvPr>
          <p:cNvSpPr/>
          <p:nvPr/>
        </p:nvSpPr>
        <p:spPr>
          <a:xfrm>
            <a:off x="3041186" y="5509807"/>
            <a:ext cx="1578632" cy="830997"/>
          </a:xfrm>
          <a:prstGeom prst="rect">
            <a:avLst/>
          </a:prstGeom>
        </p:spPr>
        <p:txBody>
          <a:bodyPr wrap="square">
            <a:spAutoFit/>
          </a:bodyPr>
          <a:lstStyle/>
          <a:p>
            <a:pPr marL="228600" indent="-228600">
              <a:buFont typeface="+mj-lt"/>
              <a:buAutoNum type="arabicPeriod" startAt="6"/>
            </a:pPr>
            <a:r>
              <a:rPr lang="en-US" sz="1600" dirty="0">
                <a:latin typeface="Arial" panose="020B0604020202020204" pitchFamily="34" charset="0"/>
                <a:ea typeface="Calibri" panose="020F0502020204030204" pitchFamily="34" charset="0"/>
                <a:cs typeface="Apple Color Emoji" pitchFamily="2" charset="0"/>
              </a:rPr>
              <a:t>Aggression is a distress response.</a:t>
            </a:r>
            <a:endParaRPr 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D678242B-7EE4-2276-7DBC-FE76E5E2C1DE}"/>
              </a:ext>
            </a:extLst>
          </p:cNvPr>
          <p:cNvSpPr txBox="1"/>
          <p:nvPr/>
        </p:nvSpPr>
        <p:spPr>
          <a:xfrm>
            <a:off x="5350765" y="5524605"/>
            <a:ext cx="1883573" cy="830997"/>
          </a:xfrm>
          <a:prstGeom prst="rect">
            <a:avLst/>
          </a:prstGeom>
          <a:noFill/>
        </p:spPr>
        <p:txBody>
          <a:bodyPr wrap="square" rtlCol="0">
            <a:spAutoFit/>
          </a:bodyPr>
          <a:lstStyle/>
          <a:p>
            <a:r>
              <a:rPr lang="en-US" sz="1600" b="1" dirty="0">
                <a:latin typeface="Arial" panose="020B0604020202020204" pitchFamily="34" charset="0"/>
              </a:rPr>
              <a:t>Skill #1: </a:t>
            </a:r>
          </a:p>
          <a:p>
            <a:r>
              <a:rPr lang="en-US" sz="1600" dirty="0">
                <a:latin typeface="Arial" panose="020B0604020202020204" pitchFamily="34" charset="0"/>
              </a:rPr>
              <a:t>Using the Eye of Empathy</a:t>
            </a:r>
          </a:p>
        </p:txBody>
      </p:sp>
      <p:pic>
        <p:nvPicPr>
          <p:cNvPr id="46" name="Picture 45">
            <a:extLst>
              <a:ext uri="{FF2B5EF4-FFF2-40B4-BE49-F238E27FC236}">
                <a16:creationId xmlns:a16="http://schemas.microsoft.com/office/drawing/2014/main" id="{A543EC3F-620E-3413-20A8-31E3445F95FA}"/>
              </a:ext>
            </a:extLst>
          </p:cNvPr>
          <p:cNvPicPr>
            <a:picLocks noChangeAspect="1"/>
          </p:cNvPicPr>
          <p:nvPr/>
        </p:nvPicPr>
        <p:blipFill>
          <a:blip r:embed="rId9"/>
          <a:srcRect l="16150" r="16863" b="8234"/>
          <a:stretch/>
        </p:blipFill>
        <p:spPr>
          <a:xfrm>
            <a:off x="5025943" y="4028690"/>
            <a:ext cx="1636130" cy="1683314"/>
          </a:xfrm>
          <a:prstGeom prst="rect">
            <a:avLst/>
          </a:prstGeom>
        </p:spPr>
      </p:pic>
      <p:cxnSp>
        <p:nvCxnSpPr>
          <p:cNvPr id="47" name="Straight Arrow Connector 46">
            <a:extLst>
              <a:ext uri="{FF2B5EF4-FFF2-40B4-BE49-F238E27FC236}">
                <a16:creationId xmlns:a16="http://schemas.microsoft.com/office/drawing/2014/main" id="{FE793771-B405-5888-BE83-C6D9E5EDEECC}"/>
              </a:ext>
            </a:extLst>
          </p:cNvPr>
          <p:cNvCxnSpPr>
            <a:cxnSpLocks/>
          </p:cNvCxnSpPr>
          <p:nvPr/>
        </p:nvCxnSpPr>
        <p:spPr>
          <a:xfrm>
            <a:off x="2203715" y="5712004"/>
            <a:ext cx="818549"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48" name="Rectangle 47">
            <a:extLst>
              <a:ext uri="{FF2B5EF4-FFF2-40B4-BE49-F238E27FC236}">
                <a16:creationId xmlns:a16="http://schemas.microsoft.com/office/drawing/2014/main" id="{C24D6FE9-7C35-A02C-17A6-4A3A49316A85}"/>
              </a:ext>
            </a:extLst>
          </p:cNvPr>
          <p:cNvSpPr/>
          <p:nvPr/>
        </p:nvSpPr>
        <p:spPr>
          <a:xfrm>
            <a:off x="777378" y="5523853"/>
            <a:ext cx="1472386" cy="830997"/>
          </a:xfrm>
          <a:prstGeom prst="rect">
            <a:avLst/>
          </a:prstGeom>
        </p:spPr>
        <p:txBody>
          <a:bodyPr wrap="square" lIns="91440" tIns="45720" rIns="91440" bIns="45720" anchor="t">
            <a:spAutoFit/>
          </a:bodyPr>
          <a:lstStyle/>
          <a:p>
            <a:pPr marL="228600" indent="-228600">
              <a:buFont typeface="+mj-lt"/>
              <a:buAutoNum type="arabicPeriod" startAt="5"/>
            </a:pPr>
            <a:r>
              <a:rPr lang="en-US" sz="1600" dirty="0">
                <a:latin typeface="Arial" panose="020B0604020202020204" pitchFamily="34" charset="0"/>
                <a:ea typeface="Calibri"/>
                <a:cs typeface="Apple Color Emoji" pitchFamily="2" charset="0"/>
              </a:rPr>
              <a:t>Aggression is a form of expression.</a:t>
            </a:r>
            <a:endParaRPr lang="en-US" sz="1600" dirty="0">
              <a:latin typeface="Arial" panose="020B0604020202020204" pitchFamily="34" charset="0"/>
              <a:ea typeface="Calibri"/>
              <a:cs typeface="Times New Roman" panose="02020603050405020304" pitchFamily="18" charset="0"/>
            </a:endParaRPr>
          </a:p>
        </p:txBody>
      </p:sp>
      <p:pic>
        <p:nvPicPr>
          <p:cNvPr id="49" name="Picture 48">
            <a:extLst>
              <a:ext uri="{FF2B5EF4-FFF2-40B4-BE49-F238E27FC236}">
                <a16:creationId xmlns:a16="http://schemas.microsoft.com/office/drawing/2014/main" id="{32B490B6-D859-3D6E-2350-F0313CF3BF41}"/>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481210" y="5031874"/>
            <a:ext cx="856502" cy="556171"/>
          </a:xfrm>
          <a:prstGeom prst="rect">
            <a:avLst/>
          </a:prstGeom>
        </p:spPr>
      </p:pic>
      <p:pic>
        <p:nvPicPr>
          <p:cNvPr id="50" name="Picture 49">
            <a:extLst>
              <a:ext uri="{FF2B5EF4-FFF2-40B4-BE49-F238E27FC236}">
                <a16:creationId xmlns:a16="http://schemas.microsoft.com/office/drawing/2014/main" id="{506535FB-D6AB-4D9C-FEC5-211241D79BF5}"/>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2770235" y="5020703"/>
            <a:ext cx="856502" cy="556171"/>
          </a:xfrm>
          <a:prstGeom prst="rect">
            <a:avLst/>
          </a:prstGeom>
        </p:spPr>
      </p:pic>
      <p:cxnSp>
        <p:nvCxnSpPr>
          <p:cNvPr id="51" name="Straight Arrow Connector 50">
            <a:extLst>
              <a:ext uri="{FF2B5EF4-FFF2-40B4-BE49-F238E27FC236}">
                <a16:creationId xmlns:a16="http://schemas.microsoft.com/office/drawing/2014/main" id="{9D13D95D-5B23-A836-A24B-29EC3C04EC0F}"/>
              </a:ext>
            </a:extLst>
          </p:cNvPr>
          <p:cNvCxnSpPr>
            <a:cxnSpLocks/>
          </p:cNvCxnSpPr>
          <p:nvPr/>
        </p:nvCxnSpPr>
        <p:spPr>
          <a:xfrm flipV="1">
            <a:off x="4352922" y="5298788"/>
            <a:ext cx="782702" cy="225065"/>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a:extLst>
              <a:ext uri="{FF2B5EF4-FFF2-40B4-BE49-F238E27FC236}">
                <a16:creationId xmlns:a16="http://schemas.microsoft.com/office/drawing/2014/main" id="{D4125F59-B52A-FB6E-2F3A-1681B9C1A21F}"/>
              </a:ext>
            </a:extLst>
          </p:cNvPr>
          <p:cNvCxnSpPr>
            <a:cxnSpLocks/>
          </p:cNvCxnSpPr>
          <p:nvPr/>
        </p:nvCxnSpPr>
        <p:spPr>
          <a:xfrm flipV="1">
            <a:off x="6718269" y="4512318"/>
            <a:ext cx="655222" cy="358029"/>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6" name="Straight Arrow Connector 55">
            <a:extLst>
              <a:ext uri="{FF2B5EF4-FFF2-40B4-BE49-F238E27FC236}">
                <a16:creationId xmlns:a16="http://schemas.microsoft.com/office/drawing/2014/main" id="{E31C0E5E-5B12-F412-60CF-FA73159DD6AE}"/>
              </a:ext>
            </a:extLst>
          </p:cNvPr>
          <p:cNvCxnSpPr>
            <a:cxnSpLocks/>
          </p:cNvCxnSpPr>
          <p:nvPr/>
        </p:nvCxnSpPr>
        <p:spPr>
          <a:xfrm flipV="1">
            <a:off x="8276603" y="3473389"/>
            <a:ext cx="761756" cy="61603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58" name="Straight Arrow Connector 57">
            <a:extLst>
              <a:ext uri="{FF2B5EF4-FFF2-40B4-BE49-F238E27FC236}">
                <a16:creationId xmlns:a16="http://schemas.microsoft.com/office/drawing/2014/main" id="{DD4EBD35-DC36-6FD9-8DD8-37151E68C274}"/>
              </a:ext>
            </a:extLst>
          </p:cNvPr>
          <p:cNvCxnSpPr>
            <a:cxnSpLocks/>
          </p:cNvCxnSpPr>
          <p:nvPr/>
        </p:nvCxnSpPr>
        <p:spPr>
          <a:xfrm flipH="1" flipV="1">
            <a:off x="8631240" y="1784160"/>
            <a:ext cx="434132" cy="83977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64" name="Rectangle 63">
            <a:extLst>
              <a:ext uri="{FF2B5EF4-FFF2-40B4-BE49-F238E27FC236}">
                <a16:creationId xmlns:a16="http://schemas.microsoft.com/office/drawing/2014/main" id="{7BD6D6CB-CE2B-A94B-8488-9A7FA327652D}"/>
              </a:ext>
            </a:extLst>
          </p:cNvPr>
          <p:cNvSpPr/>
          <p:nvPr/>
        </p:nvSpPr>
        <p:spPr>
          <a:xfrm>
            <a:off x="7471899" y="4158169"/>
            <a:ext cx="1948835" cy="2062103"/>
          </a:xfrm>
          <a:prstGeom prst="rect">
            <a:avLst/>
          </a:prstGeom>
        </p:spPr>
        <p:txBody>
          <a:bodyPr wrap="square">
            <a:spAutoFit/>
          </a:bodyPr>
          <a:lstStyle/>
          <a:p>
            <a:pPr marL="228600" indent="-228600">
              <a:buFont typeface="+mj-lt"/>
              <a:buAutoNum type="arabicPeriod" startAt="7"/>
            </a:pPr>
            <a:r>
              <a:rPr lang="en-US" sz="1600" b="1" dirty="0">
                <a:highlight>
                  <a:srgbClr val="000000"/>
                </a:highlight>
                <a:latin typeface="Arial" panose="020B0604020202020204" pitchFamily="34" charset="0"/>
                <a:ea typeface="Calibri" panose="020F0502020204030204" pitchFamily="34" charset="0"/>
                <a:cs typeface="Apple Color Emoji" pitchFamily="2" charset="0"/>
              </a:rPr>
              <a:t>Deimos and Phobos </a:t>
            </a:r>
            <a:r>
              <a:rPr lang="en-US" sz="1600" dirty="0">
                <a:highlight>
                  <a:srgbClr val="000000"/>
                </a:highlight>
                <a:latin typeface="Arial" panose="020B0604020202020204" pitchFamily="34" charset="0"/>
                <a:ea typeface="Calibri" panose="020F0502020204030204" pitchFamily="34" charset="0"/>
                <a:cs typeface="Apple Color Emoji" pitchFamily="2" charset="0"/>
              </a:rPr>
              <a:t>represent the fear, panic, or anxiety caused by being the target of human aggression.</a:t>
            </a:r>
            <a:endParaRPr lang="en-US" sz="1600" dirty="0">
              <a:highlight>
                <a:srgbClr val="0000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65" name="Rectangle 64">
            <a:extLst>
              <a:ext uri="{FF2B5EF4-FFF2-40B4-BE49-F238E27FC236}">
                <a16:creationId xmlns:a16="http://schemas.microsoft.com/office/drawing/2014/main" id="{F7B21105-D093-D714-504A-F1D10B41FCBA}"/>
              </a:ext>
            </a:extLst>
          </p:cNvPr>
          <p:cNvSpPr/>
          <p:nvPr/>
        </p:nvSpPr>
        <p:spPr>
          <a:xfrm>
            <a:off x="9234654" y="2939108"/>
            <a:ext cx="2351387" cy="1323439"/>
          </a:xfrm>
          <a:prstGeom prst="rect">
            <a:avLst/>
          </a:prstGeom>
        </p:spPr>
        <p:txBody>
          <a:bodyPr wrap="square">
            <a:spAutoFit/>
          </a:bodyPr>
          <a:lstStyle/>
          <a:p>
            <a:pPr marL="228600" indent="-228600">
              <a:buFont typeface="+mj-lt"/>
              <a:buAutoNum type="arabicPeriod" startAt="8"/>
            </a:pPr>
            <a:r>
              <a:rPr lang="en-US" sz="1600" b="1" dirty="0">
                <a:highlight>
                  <a:srgbClr val="000000"/>
                </a:highlight>
                <a:latin typeface="Arial" panose="020B0604020202020204" pitchFamily="34" charset="0"/>
                <a:ea typeface="Calibri" panose="020F0502020204030204" pitchFamily="34" charset="0"/>
                <a:cs typeface="Apple Color Emoji" pitchFamily="2" charset="0"/>
              </a:rPr>
              <a:t>Athena</a:t>
            </a:r>
            <a:r>
              <a:rPr lang="en-US" sz="1600" dirty="0">
                <a:highlight>
                  <a:srgbClr val="000000"/>
                </a:highlight>
                <a:latin typeface="Arial" panose="020B0604020202020204" pitchFamily="34" charset="0"/>
                <a:ea typeface="Calibri" panose="020F0502020204030204" pitchFamily="34" charset="0"/>
                <a:cs typeface="Apple Color Emoji" pitchFamily="2" charset="0"/>
              </a:rPr>
              <a:t> (skill, strategy, calm, clear thinking) is more powerful than </a:t>
            </a:r>
            <a:r>
              <a:rPr lang="en-US" sz="1600" b="1" dirty="0">
                <a:highlight>
                  <a:srgbClr val="000000"/>
                </a:highlight>
                <a:latin typeface="Arial" panose="020B0604020202020204" pitchFamily="34" charset="0"/>
                <a:ea typeface="Calibri" panose="020F0502020204030204" pitchFamily="34" charset="0"/>
                <a:cs typeface="Apple Color Emoji" pitchFamily="2" charset="0"/>
              </a:rPr>
              <a:t>Ares </a:t>
            </a:r>
            <a:r>
              <a:rPr lang="en-US" sz="1600" dirty="0">
                <a:highlight>
                  <a:srgbClr val="000000"/>
                </a:highlight>
                <a:latin typeface="Arial" panose="020B0604020202020204" pitchFamily="34" charset="0"/>
                <a:ea typeface="Calibri" panose="020F0502020204030204" pitchFamily="34" charset="0"/>
                <a:cs typeface="Apple Color Emoji" pitchFamily="2" charset="0"/>
              </a:rPr>
              <a:t>(rage).</a:t>
            </a:r>
            <a:endParaRPr lang="en-US" sz="1600" dirty="0">
              <a:highlight>
                <a:srgbClr val="0000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311734B-3A23-D7ED-0AA1-7D3747B2AB49}"/>
              </a:ext>
            </a:extLst>
          </p:cNvPr>
          <p:cNvSpPr/>
          <p:nvPr/>
        </p:nvSpPr>
        <p:spPr>
          <a:xfrm>
            <a:off x="7792265" y="864509"/>
            <a:ext cx="3021666" cy="830997"/>
          </a:xfrm>
          <a:prstGeom prst="rect">
            <a:avLst/>
          </a:prstGeom>
        </p:spPr>
        <p:txBody>
          <a:bodyPr wrap="square">
            <a:spAutoFit/>
          </a:bodyPr>
          <a:lstStyle/>
          <a:p>
            <a:r>
              <a:rPr lang="en-US" sz="1600" dirty="0">
                <a:latin typeface="Arial" panose="020B0604020202020204" pitchFamily="34" charset="0"/>
                <a:ea typeface="Calibri" panose="020F0502020204030204" pitchFamily="34" charset="0"/>
                <a:cs typeface="Apple Color Emoji" pitchFamily="2" charset="0"/>
              </a:rPr>
              <a:t>9. </a:t>
            </a:r>
            <a:r>
              <a:rPr lang="en-US" sz="1600" dirty="0">
                <a:highlight>
                  <a:srgbClr val="000000"/>
                </a:highlight>
                <a:latin typeface="Arial" panose="020B0604020202020204" pitchFamily="34" charset="0"/>
                <a:ea typeface="Calibri" panose="020F0502020204030204" pitchFamily="34" charset="0"/>
                <a:cs typeface="Apple Color Emoji" pitchFamily="2" charset="0"/>
              </a:rPr>
              <a:t>Calm is powerful because it increases our discernment and how well we can use our skills.</a:t>
            </a:r>
            <a:endParaRPr lang="en-US" sz="1600" dirty="0">
              <a:highlight>
                <a:srgbClr val="000000"/>
              </a:highlight>
              <a:latin typeface="Arial" panose="020B06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FA144C0-463B-D828-73C9-11464366BF33}"/>
              </a:ext>
            </a:extLst>
          </p:cNvPr>
          <p:cNvSpPr txBox="1"/>
          <p:nvPr/>
        </p:nvSpPr>
        <p:spPr>
          <a:xfrm>
            <a:off x="614926" y="1583914"/>
            <a:ext cx="2621315" cy="3046988"/>
          </a:xfrm>
          <a:prstGeom prst="rect">
            <a:avLst/>
          </a:prstGeom>
          <a:noFill/>
        </p:spPr>
        <p:txBody>
          <a:bodyPr wrap="square" rtlCol="0">
            <a:spAutoFit/>
          </a:bodyPr>
          <a:lstStyle/>
          <a:p>
            <a:r>
              <a:rPr lang="en-US" sz="3200" b="1" dirty="0"/>
              <a:t>Three More </a:t>
            </a:r>
            <a:r>
              <a:rPr lang="en-US" sz="3200" b="1" dirty="0">
                <a:ln>
                  <a:solidFill>
                    <a:schemeClr val="tx1"/>
                  </a:solidFill>
                </a:ln>
                <a:solidFill>
                  <a:srgbClr val="FFD224"/>
                </a:solidFill>
                <a:latin typeface="Arial" panose="020B0604020202020204" pitchFamily="34" charset="0"/>
                <a:cs typeface="Arial" panose="020B0604020202020204" pitchFamily="34" charset="0"/>
              </a:rPr>
              <a:t>Keys </a:t>
            </a:r>
            <a:r>
              <a:rPr lang="en-US" sz="3200" b="1" dirty="0"/>
              <a:t>Are Needed to Journey</a:t>
            </a:r>
          </a:p>
          <a:p>
            <a:r>
              <a:rPr lang="en-US" sz="3200" b="1" dirty="0"/>
              <a:t>to the Next Island</a:t>
            </a:r>
          </a:p>
        </p:txBody>
      </p:sp>
      <p:sp>
        <p:nvSpPr>
          <p:cNvPr id="5" name="TextBox 4">
            <a:extLst>
              <a:ext uri="{FF2B5EF4-FFF2-40B4-BE49-F238E27FC236}">
                <a16:creationId xmlns:a16="http://schemas.microsoft.com/office/drawing/2014/main" id="{7E3C96C1-874D-4BFF-695B-FB97E05AFE0F}"/>
              </a:ext>
            </a:extLst>
          </p:cNvPr>
          <p:cNvSpPr txBox="1"/>
          <p:nvPr/>
        </p:nvSpPr>
        <p:spPr>
          <a:xfrm>
            <a:off x="485730" y="626116"/>
            <a:ext cx="6031338" cy="646331"/>
          </a:xfrm>
          <a:prstGeom prst="rect">
            <a:avLst/>
          </a:prstGeom>
          <a:noFill/>
        </p:spPr>
        <p:txBody>
          <a:bodyPr wrap="square" rtlCol="0">
            <a:spAutoFit/>
          </a:bodyPr>
          <a:lstStyle/>
          <a:p>
            <a:r>
              <a:rPr lang="en-US" sz="3600" b="1" dirty="0"/>
              <a:t>The Island of Aggression</a:t>
            </a:r>
          </a:p>
        </p:txBody>
      </p:sp>
    </p:spTree>
    <p:extLst>
      <p:ext uri="{BB962C8B-B14F-4D97-AF65-F5344CB8AC3E}">
        <p14:creationId xmlns:p14="http://schemas.microsoft.com/office/powerpoint/2010/main" val="78223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8" grpId="0"/>
      <p:bldP spid="64" grpId="0"/>
      <p:bldP spid="65"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39026B-CBB4-7DBF-3506-46C4DC6F6A63}"/>
              </a:ext>
            </a:extLst>
          </p:cNvPr>
          <p:cNvSpPr/>
          <p:nvPr/>
        </p:nvSpPr>
        <p:spPr>
          <a:xfrm rot="16200000">
            <a:off x="-1205102" y="1191735"/>
            <a:ext cx="6871367" cy="4461164"/>
          </a:xfrm>
          <a:prstGeom prst="rect">
            <a:avLst/>
          </a:prstGeom>
          <a:solidFill>
            <a:srgbClr val="387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CAF9A9D-B8BB-7747-8DC3-BAFC930BC0D5}"/>
              </a:ext>
            </a:extLst>
          </p:cNvPr>
          <p:cNvSpPr/>
          <p:nvPr/>
        </p:nvSpPr>
        <p:spPr>
          <a:xfrm>
            <a:off x="3962399" y="1664319"/>
            <a:ext cx="7198041" cy="4409669"/>
          </a:xfrm>
          <a:prstGeom prst="rect">
            <a:avLst/>
          </a:prstGeom>
        </p:spPr>
        <p:txBody>
          <a:bodyPr wrap="square">
            <a:spAutoFit/>
          </a:bodyPr>
          <a:lstStyle/>
          <a:p>
            <a:pPr marL="1371600" marR="0" indent="-457200">
              <a:lnSpc>
                <a:spcPct val="115000"/>
              </a:lnSpc>
              <a:spcBef>
                <a:spcPts val="0"/>
              </a:spcBef>
              <a:spcAft>
                <a:spcPts val="0"/>
              </a:spcAft>
              <a:buFont typeface="+mj-lt"/>
              <a:buAutoNum type="arabicPeriod"/>
            </a:pPr>
            <a:r>
              <a:rPr lang="en-US" sz="2400" dirty="0">
                <a:solidFill>
                  <a:srgbClr val="000000"/>
                </a:solidFill>
                <a:latin typeface="Arial" panose="020B0604020202020204" pitchFamily="34" charset="0"/>
                <a:ea typeface="Arial" panose="020B0604020202020204" pitchFamily="34" charset="0"/>
              </a:rPr>
              <a:t>Are there people who want you to keep your Eye of Empathy closed?</a:t>
            </a:r>
          </a:p>
          <a:p>
            <a:pPr marL="1143000" marR="0" indent="-228600">
              <a:lnSpc>
                <a:spcPct val="115000"/>
              </a:lnSpc>
              <a:spcBef>
                <a:spcPts val="0"/>
              </a:spcBef>
              <a:spcAft>
                <a:spcPts val="0"/>
              </a:spcAft>
              <a:buFont typeface="+mj-lt"/>
              <a:buAutoNum type="arabicPeriod"/>
            </a:pPr>
            <a:endParaRPr lang="en-US" sz="1000" dirty="0">
              <a:latin typeface="Arial" panose="020B0604020202020204" pitchFamily="34" charset="0"/>
              <a:ea typeface="Arial" panose="020B0604020202020204" pitchFamily="34" charset="0"/>
            </a:endParaRPr>
          </a:p>
          <a:p>
            <a:pPr marL="1371600" marR="0" indent="-457200">
              <a:lnSpc>
                <a:spcPct val="115000"/>
              </a:lnSpc>
              <a:spcBef>
                <a:spcPts val="0"/>
              </a:spcBef>
              <a:spcAft>
                <a:spcPts val="0"/>
              </a:spcAft>
              <a:buFont typeface="+mj-lt"/>
              <a:buAutoNum type="arabicPeriod"/>
            </a:pPr>
            <a:r>
              <a:rPr lang="en-US" sz="2400" dirty="0">
                <a:solidFill>
                  <a:srgbClr val="000000"/>
                </a:solidFill>
                <a:latin typeface="Arial" panose="020B0604020202020204" pitchFamily="34" charset="0"/>
                <a:ea typeface="Arial" panose="020B0604020202020204" pitchFamily="34" charset="0"/>
              </a:rPr>
              <a:t>Why might they want you to keep your Eye of Empathy closed?</a:t>
            </a:r>
          </a:p>
          <a:p>
            <a:pPr marL="1143000" marR="0" indent="-228600">
              <a:lnSpc>
                <a:spcPct val="115000"/>
              </a:lnSpc>
              <a:spcBef>
                <a:spcPts val="0"/>
              </a:spcBef>
              <a:spcAft>
                <a:spcPts val="0"/>
              </a:spcAft>
              <a:buFont typeface="+mj-lt"/>
              <a:buAutoNum type="arabicPeriod"/>
            </a:pPr>
            <a:endParaRPr lang="en-US" sz="1000" dirty="0">
              <a:latin typeface="Arial" panose="020B0604020202020204" pitchFamily="34" charset="0"/>
              <a:ea typeface="Arial" panose="020B0604020202020204" pitchFamily="34" charset="0"/>
            </a:endParaRPr>
          </a:p>
          <a:p>
            <a:pPr marL="1371600" marR="0" indent="-457200">
              <a:lnSpc>
                <a:spcPct val="115000"/>
              </a:lnSpc>
              <a:spcBef>
                <a:spcPts val="0"/>
              </a:spcBef>
              <a:spcAft>
                <a:spcPts val="0"/>
              </a:spcAft>
              <a:buFont typeface="+mj-lt"/>
              <a:buAutoNum type="arabicPeriod"/>
            </a:pPr>
            <a:r>
              <a:rPr lang="en-US" sz="2400" dirty="0">
                <a:solidFill>
                  <a:srgbClr val="000000"/>
                </a:solidFill>
                <a:latin typeface="Arial" panose="020B0604020202020204" pitchFamily="34" charset="0"/>
                <a:ea typeface="Arial" panose="020B0604020202020204" pitchFamily="34" charset="0"/>
              </a:rPr>
              <a:t>What are some things people can do when they are trying to get you to close your Eye of Empathy?</a:t>
            </a:r>
            <a:endParaRPr lang="en-US" sz="2400" dirty="0">
              <a:latin typeface="Arial" panose="020B0604020202020204" pitchFamily="34" charset="0"/>
              <a:ea typeface="Arial" panose="020B0604020202020204" pitchFamily="34" charset="0"/>
            </a:endParaRPr>
          </a:p>
          <a:p>
            <a:pPr marL="1143000" marR="0" indent="-228600">
              <a:lnSpc>
                <a:spcPct val="115000"/>
              </a:lnSpc>
              <a:spcBef>
                <a:spcPts val="0"/>
              </a:spcBef>
              <a:spcAft>
                <a:spcPts val="0"/>
              </a:spcAft>
              <a:buFont typeface="+mj-lt"/>
              <a:buAutoNum type="arabicPeriod"/>
            </a:pPr>
            <a:endParaRPr lang="en-US" sz="1000" dirty="0">
              <a:solidFill>
                <a:srgbClr val="222222"/>
              </a:solidFill>
              <a:latin typeface="Arial" panose="020B0604020202020204" pitchFamily="34" charset="0"/>
              <a:ea typeface="Arial" panose="020B0604020202020204" pitchFamily="34" charset="0"/>
            </a:endParaRPr>
          </a:p>
          <a:p>
            <a:pPr marL="1371600" marR="0" indent="-457200">
              <a:lnSpc>
                <a:spcPct val="115000"/>
              </a:lnSpc>
              <a:spcBef>
                <a:spcPts val="0"/>
              </a:spcBef>
              <a:spcAft>
                <a:spcPts val="0"/>
              </a:spcAft>
              <a:buFont typeface="+mj-lt"/>
              <a:buAutoNum type="arabicPeriod"/>
            </a:pPr>
            <a:r>
              <a:rPr lang="en-US" sz="2400" dirty="0">
                <a:solidFill>
                  <a:srgbClr val="222222"/>
                </a:solidFill>
                <a:latin typeface="Arial" panose="020B0604020202020204" pitchFamily="34" charset="0"/>
                <a:ea typeface="Arial" panose="020B0604020202020204" pitchFamily="34" charset="0"/>
              </a:rPr>
              <a:t>Why might someone want to close their own Eye of Empathy? </a:t>
            </a:r>
          </a:p>
        </p:txBody>
      </p:sp>
      <p:pic>
        <p:nvPicPr>
          <p:cNvPr id="6" name="Picture 5">
            <a:extLst>
              <a:ext uri="{FF2B5EF4-FFF2-40B4-BE49-F238E27FC236}">
                <a16:creationId xmlns:a16="http://schemas.microsoft.com/office/drawing/2014/main" id="{F60D2A98-D620-8D47-A8E8-EB1A38A48441}"/>
              </a:ext>
            </a:extLst>
          </p:cNvPr>
          <p:cNvPicPr>
            <a:picLocks noChangeAspect="1"/>
          </p:cNvPicPr>
          <p:nvPr/>
        </p:nvPicPr>
        <p:blipFill>
          <a:blip r:embed="rId3"/>
          <a:srcRect l="15150" r="34319"/>
          <a:stretch>
            <a:fillRect/>
          </a:stretch>
        </p:blipFill>
        <p:spPr>
          <a:xfrm>
            <a:off x="0" y="1013155"/>
            <a:ext cx="3962399" cy="5227787"/>
          </a:xfrm>
          <a:prstGeom prst="rect">
            <a:avLst/>
          </a:prstGeom>
        </p:spPr>
      </p:pic>
      <p:sp>
        <p:nvSpPr>
          <p:cNvPr id="5" name="Rectangle 4">
            <a:extLst>
              <a:ext uri="{FF2B5EF4-FFF2-40B4-BE49-F238E27FC236}">
                <a16:creationId xmlns:a16="http://schemas.microsoft.com/office/drawing/2014/main" id="{4D35E76C-8EA4-C24C-8AF4-C12CF363570C}"/>
              </a:ext>
            </a:extLst>
          </p:cNvPr>
          <p:cNvSpPr/>
          <p:nvPr/>
        </p:nvSpPr>
        <p:spPr>
          <a:xfrm>
            <a:off x="11270593" y="-13367"/>
            <a:ext cx="457200" cy="914400"/>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0E390068-0D17-6343-B180-EDEAE2F1E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440" y="176892"/>
            <a:ext cx="677507" cy="56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63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35B2-A019-04E9-6FD3-1E9D559482F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E2F43-E50D-D44A-3A6D-E9206DA9BD37}"/>
              </a:ext>
            </a:extLst>
          </p:cNvPr>
          <p:cNvSpPr/>
          <p:nvPr/>
        </p:nvSpPr>
        <p:spPr>
          <a:xfrm>
            <a:off x="4730867" y="1235180"/>
            <a:ext cx="6768326" cy="4924425"/>
          </a:xfrm>
          <a:prstGeom prst="rect">
            <a:avLst/>
          </a:prstGeom>
        </p:spPr>
        <p:txBody>
          <a:bodyPr wrap="square">
            <a:spAutoFit/>
          </a:bodyPr>
          <a:lstStyle/>
          <a:p>
            <a:pPr lvl="0"/>
            <a:r>
              <a:rPr lang="en-US" sz="2400" b="1" dirty="0">
                <a:solidFill>
                  <a:srgbClr val="387F9C"/>
                </a:solidFill>
              </a:rPr>
              <a:t>ELA Reflection Activity:</a:t>
            </a:r>
          </a:p>
          <a:p>
            <a:pPr lvl="0"/>
            <a:endParaRPr lang="en-US" sz="1000" b="1" dirty="0">
              <a:solidFill>
                <a:srgbClr val="387F9C"/>
              </a:solidFill>
            </a:endParaRPr>
          </a:p>
          <a:p>
            <a:pPr lvl="1"/>
            <a:r>
              <a:rPr lang="en-US" dirty="0"/>
              <a:t>The </a:t>
            </a:r>
            <a:r>
              <a:rPr lang="en-US" i="1" dirty="0"/>
              <a:t>Iliad</a:t>
            </a:r>
            <a:r>
              <a:rPr lang="en-US" dirty="0"/>
              <a:t> was written nearly 3,000 years ago, and one of its themes is the harmful consequences of unchecked rage. </a:t>
            </a:r>
          </a:p>
          <a:p>
            <a:pPr lvl="1"/>
            <a:endParaRPr lang="en-US" sz="1000" dirty="0"/>
          </a:p>
          <a:p>
            <a:pPr lvl="1"/>
            <a:r>
              <a:rPr lang="en-US" dirty="0"/>
              <a:t>Think of a character in a book you have read who wrestles with their own aggression. </a:t>
            </a:r>
          </a:p>
          <a:p>
            <a:pPr lvl="1"/>
            <a:endParaRPr lang="en-US" sz="800" dirty="0"/>
          </a:p>
          <a:p>
            <a:pPr lvl="2"/>
            <a:r>
              <a:rPr lang="en-US" dirty="0"/>
              <a:t>In your ship’s log:</a:t>
            </a:r>
            <a:endParaRPr lang="en-US" sz="1600" dirty="0"/>
          </a:p>
          <a:p>
            <a:pPr marL="1200150" lvl="2" indent="-285750">
              <a:buFont typeface="Arial" panose="020B0604020202020204" pitchFamily="34" charset="0"/>
              <a:buChar char="•"/>
            </a:pPr>
            <a:r>
              <a:rPr lang="en-US" dirty="0"/>
              <a:t>State the book and character.</a:t>
            </a:r>
            <a:endParaRPr lang="en-US" sz="1600" dirty="0"/>
          </a:p>
          <a:p>
            <a:pPr marL="1200150" lvl="2" indent="-285750">
              <a:buFont typeface="Arial" panose="020B0604020202020204" pitchFamily="34" charset="0"/>
              <a:buChar char="•"/>
            </a:pPr>
            <a:r>
              <a:rPr lang="en-US" dirty="0"/>
              <a:t>Reflect on and describe some of the fires that cause their aggression.</a:t>
            </a:r>
          </a:p>
          <a:p>
            <a:pPr marL="1200150" lvl="2" indent="-285750">
              <a:buFont typeface="Arial" panose="020B0604020202020204" pitchFamily="34" charset="0"/>
              <a:buChar char="•"/>
            </a:pPr>
            <a:r>
              <a:rPr lang="en-US" dirty="0"/>
              <a:t>Explain the consequences of their aggression.</a:t>
            </a:r>
            <a:endParaRPr lang="en-US" sz="1600" dirty="0"/>
          </a:p>
          <a:p>
            <a:pPr lvl="1"/>
            <a:endParaRPr lang="en-US" sz="1000" dirty="0"/>
          </a:p>
          <a:p>
            <a:pPr lvl="1"/>
            <a:r>
              <a:rPr lang="en-US" dirty="0"/>
              <a:t>Or choose a particular conflict you have studied from history.</a:t>
            </a:r>
          </a:p>
          <a:p>
            <a:pPr lvl="1"/>
            <a:r>
              <a:rPr lang="en-US" sz="800" dirty="0"/>
              <a:t> </a:t>
            </a:r>
          </a:p>
          <a:p>
            <a:pPr lvl="2"/>
            <a:r>
              <a:rPr lang="en-US" dirty="0"/>
              <a:t>In your ship’s log:</a:t>
            </a:r>
            <a:endParaRPr lang="en-US" sz="1600" dirty="0"/>
          </a:p>
          <a:p>
            <a:pPr marL="1200150" lvl="2" indent="-285750">
              <a:buFont typeface="Arial" panose="020B0604020202020204" pitchFamily="34" charset="0"/>
              <a:buChar char="•"/>
            </a:pPr>
            <a:r>
              <a:rPr lang="en-US" dirty="0"/>
              <a:t>Briefly describe the historical conflict.</a:t>
            </a:r>
          </a:p>
          <a:p>
            <a:pPr marL="1200150" lvl="2" indent="-285750">
              <a:buFont typeface="Arial" panose="020B0604020202020204" pitchFamily="34" charset="0"/>
              <a:buChar char="•"/>
            </a:pPr>
            <a:r>
              <a:rPr lang="en-US" dirty="0"/>
              <a:t>What were the main fires that caused the conflict? </a:t>
            </a:r>
            <a:endParaRPr lang="en-US" sz="1600" dirty="0"/>
          </a:p>
        </p:txBody>
      </p:sp>
      <p:sp>
        <p:nvSpPr>
          <p:cNvPr id="5" name="Rectangle 4">
            <a:extLst>
              <a:ext uri="{FF2B5EF4-FFF2-40B4-BE49-F238E27FC236}">
                <a16:creationId xmlns:a16="http://schemas.microsoft.com/office/drawing/2014/main" id="{FB34CB5F-1F4A-D4DE-6886-3E7D5096F97C}"/>
              </a:ext>
            </a:extLst>
          </p:cNvPr>
          <p:cNvSpPr/>
          <p:nvPr/>
        </p:nvSpPr>
        <p:spPr>
          <a:xfrm>
            <a:off x="11270593" y="-13367"/>
            <a:ext cx="457200" cy="914400"/>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4349AB8E-9FF4-CF29-23EE-0C541F3CC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440" y="176892"/>
            <a:ext cx="677507" cy="5640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3D18347-6565-0D43-963E-B2DA7EC440CB}"/>
              </a:ext>
            </a:extLst>
          </p:cNvPr>
          <p:cNvSpPr/>
          <p:nvPr/>
        </p:nvSpPr>
        <p:spPr>
          <a:xfrm>
            <a:off x="0" y="6241625"/>
            <a:ext cx="12192000" cy="616375"/>
          </a:xfrm>
          <a:prstGeom prst="rect">
            <a:avLst/>
          </a:prstGeom>
          <a:solidFill>
            <a:srgbClr val="387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1C2FE1A-E5C3-064E-BB5D-8640D578E2AF}"/>
              </a:ext>
            </a:extLst>
          </p:cNvPr>
          <p:cNvPicPr>
            <a:picLocks noChangeAspect="1"/>
          </p:cNvPicPr>
          <p:nvPr/>
        </p:nvPicPr>
        <p:blipFill>
          <a:blip r:embed="rId4"/>
          <a:stretch>
            <a:fillRect/>
          </a:stretch>
        </p:blipFill>
        <p:spPr>
          <a:xfrm>
            <a:off x="324557" y="541376"/>
            <a:ext cx="4123727" cy="5534959"/>
          </a:xfrm>
          <a:prstGeom prst="rect">
            <a:avLst/>
          </a:prstGeom>
        </p:spPr>
      </p:pic>
    </p:spTree>
    <p:extLst>
      <p:ext uri="{BB962C8B-B14F-4D97-AF65-F5344CB8AC3E}">
        <p14:creationId xmlns:p14="http://schemas.microsoft.com/office/powerpoint/2010/main" val="290481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FF11E-F594-4349-0C3A-0E6FBA5E1F02}"/>
            </a:ext>
          </a:extLst>
        </p:cNvPr>
        <p:cNvGrpSpPr/>
        <p:nvPr/>
      </p:nvGrpSpPr>
      <p:grpSpPr>
        <a:xfrm>
          <a:off x="0" y="0"/>
          <a:ext cx="0" cy="0"/>
          <a:chOff x="0" y="0"/>
          <a:chExt cx="0" cy="0"/>
        </a:xfrm>
      </p:grpSpPr>
      <p:pic>
        <p:nvPicPr>
          <p:cNvPr id="11" name="Picture 10" descr="A map of mountains with red smoke&#10;&#10;Description automatically generated">
            <a:extLst>
              <a:ext uri="{FF2B5EF4-FFF2-40B4-BE49-F238E27FC236}">
                <a16:creationId xmlns:a16="http://schemas.microsoft.com/office/drawing/2014/main" id="{F36A0B51-EAFF-A243-4B39-F643D53B596E}"/>
              </a:ext>
            </a:extLst>
          </p:cNvPr>
          <p:cNvPicPr>
            <a:picLocks noChangeAspect="1"/>
          </p:cNvPicPr>
          <p:nvPr/>
        </p:nvPicPr>
        <p:blipFill>
          <a:blip r:embed="rId3">
            <a:alphaModFix amt="13000"/>
          </a:blip>
          <a:srcRect t="37938" r="23614" b="3009"/>
          <a:stretch/>
        </p:blipFill>
        <p:spPr>
          <a:xfrm>
            <a:off x="4656047" y="0"/>
            <a:ext cx="7535953" cy="6858000"/>
          </a:xfrm>
          <a:prstGeom prst="rect">
            <a:avLst/>
          </a:prstGeom>
        </p:spPr>
      </p:pic>
      <p:sp>
        <p:nvSpPr>
          <p:cNvPr id="4" name="Rectangle 3">
            <a:extLst>
              <a:ext uri="{FF2B5EF4-FFF2-40B4-BE49-F238E27FC236}">
                <a16:creationId xmlns:a16="http://schemas.microsoft.com/office/drawing/2014/main" id="{A1C19B0C-B36F-B55E-5189-EBBFEBB77AC7}"/>
              </a:ext>
            </a:extLst>
          </p:cNvPr>
          <p:cNvSpPr/>
          <p:nvPr/>
        </p:nvSpPr>
        <p:spPr>
          <a:xfrm>
            <a:off x="394824" y="1659765"/>
            <a:ext cx="2275409" cy="1323439"/>
          </a:xfrm>
          <a:prstGeom prst="rect">
            <a:avLst/>
          </a:prstGeom>
        </p:spPr>
        <p:txBody>
          <a:bodyPr wrap="square" lIns="91440" tIns="45720" rIns="91440" bIns="45720" anchor="t">
            <a:spAutoFit/>
          </a:bodyPr>
          <a:lstStyle/>
          <a:p>
            <a:r>
              <a:rPr lang="en-US" sz="1600" dirty="0">
                <a:ea typeface="Calibri" panose="020F0502020204030204" pitchFamily="34" charset="0"/>
                <a:cs typeface="Apple Color Emoji" pitchFamily="2" charset="0"/>
              </a:rPr>
              <a:t>1. Expression is a foundational non-physical need that can help us get all of our other needs met.</a:t>
            </a:r>
            <a:endParaRPr lang="en-US" sz="1600" dirty="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944EB2B-03BE-64BF-14A0-06D72A2D81DC}"/>
              </a:ext>
            </a:extLst>
          </p:cNvPr>
          <p:cNvSpPr/>
          <p:nvPr/>
        </p:nvSpPr>
        <p:spPr>
          <a:xfrm>
            <a:off x="383619" y="3434953"/>
            <a:ext cx="1903460" cy="1569660"/>
          </a:xfrm>
          <a:prstGeom prst="rect">
            <a:avLst/>
          </a:prstGeom>
        </p:spPr>
        <p:txBody>
          <a:bodyPr wrap="square" lIns="91440" tIns="45720" rIns="91440" bIns="45720" anchor="t">
            <a:spAutoFit/>
          </a:bodyPr>
          <a:lstStyle/>
          <a:p>
            <a:r>
              <a:rPr lang="en-US" sz="1600" dirty="0">
                <a:ea typeface="Calibri" panose="020F0502020204030204" pitchFamily="34" charset="0"/>
                <a:cs typeface="Apple Color Emoji" pitchFamily="2" charset="0"/>
              </a:rPr>
              <a:t>2. When people don’t have their physical needs met, their need for expression will increase.</a:t>
            </a:r>
            <a:endParaRPr lang="en-US" sz="1600" dirty="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1EA233F9-75A4-4651-9AB6-B4EA471A4A31}"/>
              </a:ext>
            </a:extLst>
          </p:cNvPr>
          <p:cNvSpPr/>
          <p:nvPr/>
        </p:nvSpPr>
        <p:spPr>
          <a:xfrm>
            <a:off x="8156717" y="3649633"/>
            <a:ext cx="1578632" cy="830997"/>
          </a:xfrm>
          <a:prstGeom prst="rect">
            <a:avLst/>
          </a:prstGeom>
        </p:spPr>
        <p:txBody>
          <a:bodyPr wrap="square">
            <a:spAutoFit/>
          </a:bodyPr>
          <a:lstStyle/>
          <a:p>
            <a:r>
              <a:rPr lang="en-US" sz="1600" dirty="0">
                <a:ea typeface="Calibri" panose="020F0502020204030204" pitchFamily="34" charset="0"/>
                <a:cs typeface="Apple Color Emoji" pitchFamily="2" charset="0"/>
              </a:rPr>
              <a:t>6. Aggression is a distress response.</a:t>
            </a:r>
            <a:endParaRPr lang="en-US" sz="1600" dirty="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B53A57AE-9266-9532-9276-2B6BF82B9784}"/>
              </a:ext>
            </a:extLst>
          </p:cNvPr>
          <p:cNvSpPr txBox="1"/>
          <p:nvPr/>
        </p:nvSpPr>
        <p:spPr>
          <a:xfrm>
            <a:off x="10702658" y="4152741"/>
            <a:ext cx="1276197" cy="1077218"/>
          </a:xfrm>
          <a:prstGeom prst="rect">
            <a:avLst/>
          </a:prstGeom>
          <a:noFill/>
        </p:spPr>
        <p:txBody>
          <a:bodyPr wrap="square" rtlCol="0">
            <a:spAutoFit/>
          </a:bodyPr>
          <a:lstStyle/>
          <a:p>
            <a:r>
              <a:rPr lang="en-US" sz="1600" b="1" dirty="0"/>
              <a:t>Skill #1: </a:t>
            </a:r>
          </a:p>
          <a:p>
            <a:r>
              <a:rPr lang="en-US" sz="1600" dirty="0">
                <a:highlight>
                  <a:srgbClr val="000000"/>
                </a:highlight>
              </a:rPr>
              <a:t>Using the Eye of Empathy</a:t>
            </a:r>
          </a:p>
        </p:txBody>
      </p:sp>
      <p:cxnSp>
        <p:nvCxnSpPr>
          <p:cNvPr id="20" name="Straight Arrow Connector 19">
            <a:extLst>
              <a:ext uri="{FF2B5EF4-FFF2-40B4-BE49-F238E27FC236}">
                <a16:creationId xmlns:a16="http://schemas.microsoft.com/office/drawing/2014/main" id="{DB292E6B-3D99-56E5-572E-1C485A853D7A}"/>
              </a:ext>
            </a:extLst>
          </p:cNvPr>
          <p:cNvCxnSpPr>
            <a:cxnSpLocks/>
          </p:cNvCxnSpPr>
          <p:nvPr/>
        </p:nvCxnSpPr>
        <p:spPr>
          <a:xfrm>
            <a:off x="2146482" y="3874335"/>
            <a:ext cx="884942"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5" name="TextBox 34">
            <a:extLst>
              <a:ext uri="{FF2B5EF4-FFF2-40B4-BE49-F238E27FC236}">
                <a16:creationId xmlns:a16="http://schemas.microsoft.com/office/drawing/2014/main" id="{FE716C0D-03B2-E86D-589C-844F04AAC9DA}"/>
              </a:ext>
            </a:extLst>
          </p:cNvPr>
          <p:cNvSpPr txBox="1"/>
          <p:nvPr/>
        </p:nvSpPr>
        <p:spPr>
          <a:xfrm>
            <a:off x="2057057" y="720004"/>
            <a:ext cx="7860935" cy="523220"/>
          </a:xfrm>
          <a:prstGeom prst="rect">
            <a:avLst/>
          </a:prstGeom>
          <a:noFill/>
        </p:spPr>
        <p:txBody>
          <a:bodyPr wrap="none" rtlCol="0">
            <a:spAutoFit/>
          </a:bodyPr>
          <a:lstStyle/>
          <a:p>
            <a:r>
              <a:rPr lang="en-US" sz="2800" b="1" dirty="0"/>
              <a:t>Six </a:t>
            </a:r>
            <a:r>
              <a:rPr lang="en-US" sz="2800" b="1" dirty="0">
                <a:ln>
                  <a:solidFill>
                    <a:schemeClr val="tx1"/>
                  </a:solidFill>
                </a:ln>
                <a:solidFill>
                  <a:srgbClr val="FFD224"/>
                </a:solidFill>
                <a:latin typeface="Arial" panose="020B0604020202020204" pitchFamily="34" charset="0"/>
                <a:cs typeface="Arial" panose="020B0604020202020204" pitchFamily="34" charset="0"/>
              </a:rPr>
              <a:t>Keys</a:t>
            </a:r>
            <a:r>
              <a:rPr lang="en-US" sz="2800" b="1" dirty="0"/>
              <a:t> Are Needed to Unlock the First Skill</a:t>
            </a:r>
          </a:p>
        </p:txBody>
      </p:sp>
      <p:pic>
        <p:nvPicPr>
          <p:cNvPr id="37" name="Picture 36">
            <a:extLst>
              <a:ext uri="{FF2B5EF4-FFF2-40B4-BE49-F238E27FC236}">
                <a16:creationId xmlns:a16="http://schemas.microsoft.com/office/drawing/2014/main" id="{8F9320CF-9AA6-D55B-1D60-10EC5356B36A}"/>
              </a:ext>
            </a:extLst>
          </p:cNvPr>
          <p:cNvPicPr>
            <a:picLocks noChangeAspect="1"/>
          </p:cNvPicPr>
          <p:nvPr/>
        </p:nvPicPr>
        <p:blipFill>
          <a:blip r:embed="rId4"/>
          <a:srcRect l="16150" r="16863" b="8234"/>
          <a:stretch/>
        </p:blipFill>
        <p:spPr>
          <a:xfrm>
            <a:off x="10342725" y="2587343"/>
            <a:ext cx="1636130" cy="1683314"/>
          </a:xfrm>
          <a:prstGeom prst="rect">
            <a:avLst/>
          </a:prstGeom>
        </p:spPr>
      </p:pic>
      <p:sp>
        <p:nvSpPr>
          <p:cNvPr id="18" name="Rectangle 17">
            <a:extLst>
              <a:ext uri="{FF2B5EF4-FFF2-40B4-BE49-F238E27FC236}">
                <a16:creationId xmlns:a16="http://schemas.microsoft.com/office/drawing/2014/main" id="{189CEBD1-5FD2-48DF-FE6D-C363756CD081}"/>
              </a:ext>
            </a:extLst>
          </p:cNvPr>
          <p:cNvSpPr/>
          <p:nvPr/>
        </p:nvSpPr>
        <p:spPr>
          <a:xfrm>
            <a:off x="383619" y="5405825"/>
            <a:ext cx="2286614" cy="1077218"/>
          </a:xfrm>
          <a:prstGeom prst="rect">
            <a:avLst/>
          </a:prstGeom>
        </p:spPr>
        <p:txBody>
          <a:bodyPr wrap="square" lIns="91440" tIns="45720" rIns="91440" bIns="45720" anchor="t">
            <a:spAutoFit/>
          </a:bodyPr>
          <a:lstStyle/>
          <a:p>
            <a:r>
              <a:rPr lang="en-US" sz="1600" dirty="0">
                <a:ea typeface="Calibri" panose="020F0502020204030204" pitchFamily="34" charset="0"/>
                <a:cs typeface="Apple Color Emoji" pitchFamily="2" charset="0"/>
              </a:rPr>
              <a:t>3. People can turn anything into expression, and people can express anything.</a:t>
            </a:r>
            <a:endParaRPr lang="en-US" sz="1600" dirty="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80152EA7-0CF7-3959-4D6E-1AB988C69C1D}"/>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5">
            <a:extLst>
              <a:ext uri="{FF2B5EF4-FFF2-40B4-BE49-F238E27FC236}">
                <a16:creationId xmlns:a16="http://schemas.microsoft.com/office/drawing/2014/main" id="{B5201C2E-4D21-7650-DDB1-141A87E12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1BD9EC12-F686-4C86-B6C5-7809036E2592}"/>
              </a:ext>
            </a:extLst>
          </p:cNvPr>
          <p:cNvCxnSpPr>
            <a:cxnSpLocks/>
          </p:cNvCxnSpPr>
          <p:nvPr/>
        </p:nvCxnSpPr>
        <p:spPr>
          <a:xfrm>
            <a:off x="4879340" y="3874335"/>
            <a:ext cx="798141"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ECCC88CF-3F7D-937B-A9E2-EE02B8FC2DEA}"/>
              </a:ext>
            </a:extLst>
          </p:cNvPr>
          <p:cNvCxnSpPr>
            <a:cxnSpLocks/>
          </p:cNvCxnSpPr>
          <p:nvPr/>
        </p:nvCxnSpPr>
        <p:spPr>
          <a:xfrm>
            <a:off x="7279489" y="3848935"/>
            <a:ext cx="818549"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3" name="Rectangle 2">
            <a:extLst>
              <a:ext uri="{FF2B5EF4-FFF2-40B4-BE49-F238E27FC236}">
                <a16:creationId xmlns:a16="http://schemas.microsoft.com/office/drawing/2014/main" id="{E4FE3342-ADAC-C2F7-8226-8CCF879BB7AF}"/>
              </a:ext>
            </a:extLst>
          </p:cNvPr>
          <p:cNvSpPr/>
          <p:nvPr/>
        </p:nvSpPr>
        <p:spPr>
          <a:xfrm>
            <a:off x="3150039" y="3690779"/>
            <a:ext cx="2021867" cy="1569660"/>
          </a:xfrm>
          <a:prstGeom prst="rect">
            <a:avLst/>
          </a:prstGeom>
        </p:spPr>
        <p:txBody>
          <a:bodyPr wrap="square" lIns="91440" tIns="45720" rIns="91440" bIns="45720" anchor="t">
            <a:spAutoFit/>
          </a:bodyPr>
          <a:lstStyle/>
          <a:p>
            <a:r>
              <a:rPr lang="en-US" sz="1600" dirty="0">
                <a:ea typeface="Calibri"/>
                <a:cs typeface="Apple Color Emoji" pitchFamily="2" charset="0"/>
              </a:rPr>
              <a:t>4. When people don’t have healthy ways to express themselves, they will tend to use unhealthy ways.</a:t>
            </a:r>
            <a:endParaRPr lang="en-US" sz="1600" dirty="0">
              <a:ea typeface="Calibri"/>
              <a:cs typeface="Times New Roman" panose="02020603050405020304" pitchFamily="18" charset="0"/>
            </a:endParaRPr>
          </a:p>
        </p:txBody>
      </p:sp>
      <p:sp>
        <p:nvSpPr>
          <p:cNvPr id="7" name="Rectangle 6">
            <a:extLst>
              <a:ext uri="{FF2B5EF4-FFF2-40B4-BE49-F238E27FC236}">
                <a16:creationId xmlns:a16="http://schemas.microsoft.com/office/drawing/2014/main" id="{14043859-6983-DBA1-B031-4BFB75F72B61}"/>
              </a:ext>
            </a:extLst>
          </p:cNvPr>
          <p:cNvSpPr/>
          <p:nvPr/>
        </p:nvSpPr>
        <p:spPr>
          <a:xfrm>
            <a:off x="5795840" y="3675221"/>
            <a:ext cx="1500141" cy="830997"/>
          </a:xfrm>
          <a:prstGeom prst="rect">
            <a:avLst/>
          </a:prstGeom>
        </p:spPr>
        <p:txBody>
          <a:bodyPr wrap="square" lIns="91440" tIns="45720" rIns="91440" bIns="45720" anchor="t">
            <a:spAutoFit/>
          </a:bodyPr>
          <a:lstStyle/>
          <a:p>
            <a:r>
              <a:rPr lang="en-US" sz="1600" dirty="0">
                <a:ea typeface="Calibri"/>
                <a:cs typeface="Apple Color Emoji" pitchFamily="2" charset="0"/>
              </a:rPr>
              <a:t>5. Aggression is a form of expression.</a:t>
            </a:r>
            <a:endParaRPr lang="en-US" sz="1600" dirty="0">
              <a:ea typeface="Calibri"/>
              <a:cs typeface="Times New Roman" panose="02020603050405020304" pitchFamily="18" charset="0"/>
            </a:endParaRPr>
          </a:p>
        </p:txBody>
      </p:sp>
      <p:pic>
        <p:nvPicPr>
          <p:cNvPr id="13" name="Picture 12">
            <a:extLst>
              <a:ext uri="{FF2B5EF4-FFF2-40B4-BE49-F238E27FC236}">
                <a16:creationId xmlns:a16="http://schemas.microsoft.com/office/drawing/2014/main" id="{11E9D5B8-E28E-4BC1-4C3C-DDCE6771C0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5874126" y="3103622"/>
            <a:ext cx="856502" cy="556171"/>
          </a:xfrm>
          <a:prstGeom prst="rect">
            <a:avLst/>
          </a:prstGeom>
        </p:spPr>
      </p:pic>
      <p:pic>
        <p:nvPicPr>
          <p:cNvPr id="14" name="Picture 13">
            <a:extLst>
              <a:ext uri="{FF2B5EF4-FFF2-40B4-BE49-F238E27FC236}">
                <a16:creationId xmlns:a16="http://schemas.microsoft.com/office/drawing/2014/main" id="{277AE79F-A262-1203-AFA1-2314F69A6E73}"/>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8124113" y="3093462"/>
            <a:ext cx="856502" cy="556171"/>
          </a:xfrm>
          <a:prstGeom prst="rect">
            <a:avLst/>
          </a:prstGeom>
        </p:spPr>
      </p:pic>
      <p:cxnSp>
        <p:nvCxnSpPr>
          <p:cNvPr id="22" name="Straight Arrow Connector 21">
            <a:extLst>
              <a:ext uri="{FF2B5EF4-FFF2-40B4-BE49-F238E27FC236}">
                <a16:creationId xmlns:a16="http://schemas.microsoft.com/office/drawing/2014/main" id="{1AEE0E93-E19E-64E6-5E46-2CEF2F43DBE0}"/>
              </a:ext>
            </a:extLst>
          </p:cNvPr>
          <p:cNvCxnSpPr>
            <a:cxnSpLocks/>
          </p:cNvCxnSpPr>
          <p:nvPr/>
        </p:nvCxnSpPr>
        <p:spPr>
          <a:xfrm>
            <a:off x="9579963" y="3824370"/>
            <a:ext cx="818549" cy="0"/>
          </a:xfrm>
          <a:prstGeom prst="straightConnector1">
            <a:avLst/>
          </a:prstGeom>
          <a:ln w="76200">
            <a:solidFill>
              <a:schemeClr val="tx1"/>
            </a:solidFill>
            <a:tailEnd type="triangle"/>
          </a:ln>
        </p:spPr>
        <p:style>
          <a:lnRef idx="3">
            <a:schemeClr val="dk1"/>
          </a:lnRef>
          <a:fillRef idx="0">
            <a:schemeClr val="dk1"/>
          </a:fillRef>
          <a:effectRef idx="2">
            <a:schemeClr val="dk1"/>
          </a:effectRef>
          <a:fontRef idx="minor">
            <a:schemeClr val="tx1"/>
          </a:fontRef>
        </p:style>
      </p:cxnSp>
      <p:pic>
        <p:nvPicPr>
          <p:cNvPr id="21" name="Picture 20">
            <a:extLst>
              <a:ext uri="{FF2B5EF4-FFF2-40B4-BE49-F238E27FC236}">
                <a16:creationId xmlns:a16="http://schemas.microsoft.com/office/drawing/2014/main" id="{891BFDA4-4F9A-A268-F3F2-2055D4A5A9DC}"/>
              </a:ext>
            </a:extLst>
          </p:cNvPr>
          <p:cNvPicPr>
            <a:picLocks noChangeAspect="1"/>
          </p:cNvPicPr>
          <p:nvPr/>
        </p:nvPicPr>
        <p:blipFill rotWithShape="1">
          <a:blip r:embed="rId9"/>
          <a:srcRect b="16992"/>
          <a:stretch/>
        </p:blipFill>
        <p:spPr>
          <a:xfrm>
            <a:off x="3150039" y="3093038"/>
            <a:ext cx="856502" cy="461666"/>
          </a:xfrm>
          <a:prstGeom prst="rect">
            <a:avLst/>
          </a:prstGeom>
        </p:spPr>
      </p:pic>
      <p:sp>
        <p:nvSpPr>
          <p:cNvPr id="9" name="Rectangle 8">
            <a:extLst>
              <a:ext uri="{FF2B5EF4-FFF2-40B4-BE49-F238E27FC236}">
                <a16:creationId xmlns:a16="http://schemas.microsoft.com/office/drawing/2014/main" id="{DD4ED3C5-4018-0402-2B48-A0FCE4BF03B1}"/>
              </a:ext>
            </a:extLst>
          </p:cNvPr>
          <p:cNvSpPr/>
          <p:nvPr/>
        </p:nvSpPr>
        <p:spPr>
          <a:xfrm>
            <a:off x="2670233" y="1208016"/>
            <a:ext cx="6684789" cy="923330"/>
          </a:xfrm>
          <a:prstGeom prst="rect">
            <a:avLst/>
          </a:prstGeom>
          <a:ln w="12700">
            <a:noFill/>
          </a:ln>
        </p:spPr>
        <p:txBody>
          <a:bodyPr wrap="square" lIns="91440" tIns="45720" rIns="91440" bIns="45720" anchor="t">
            <a:spAutoFit/>
          </a:bodyPr>
          <a:lstStyle/>
          <a:p>
            <a:r>
              <a:rPr lang="en-US" dirty="0">
                <a:ea typeface="Calibri" panose="020F0502020204030204" pitchFamily="34" charset="0"/>
                <a:cs typeface="Times New Roman"/>
              </a:rPr>
              <a:t>These keys also unlock new ways of understanding people and our society, along with practical ways to help people and improve our society.</a:t>
            </a:r>
            <a:endParaRPr lang="en-US" dirty="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61CC651A-1AB6-22FC-CF8C-E8271E5FD63B}"/>
              </a:ext>
            </a:extLst>
          </p:cNvPr>
          <p:cNvSpPr txBox="1"/>
          <p:nvPr/>
        </p:nvSpPr>
        <p:spPr>
          <a:xfrm>
            <a:off x="5816974" y="4544890"/>
            <a:ext cx="4885684" cy="2031325"/>
          </a:xfrm>
          <a:prstGeom prst="rect">
            <a:avLst/>
          </a:prstGeom>
          <a:noFill/>
        </p:spPr>
        <p:txBody>
          <a:bodyPr wrap="square" rtlCol="0">
            <a:spAutoFit/>
          </a:bodyPr>
          <a:lstStyle/>
          <a:p>
            <a:r>
              <a:rPr lang="en-US" dirty="0"/>
              <a:t>Aggression is one of the most difficult and dangerous parts of our humanity to deal with. </a:t>
            </a:r>
          </a:p>
          <a:p>
            <a:r>
              <a:rPr lang="en-US" sz="1800" b="1" dirty="0">
                <a:ea typeface="Calibri" panose="020F0502020204030204" pitchFamily="34" charset="0"/>
                <a:cs typeface="Apple Color Emoji" pitchFamily="2" charset="0"/>
              </a:rPr>
              <a:t>One </a:t>
            </a:r>
            <a:r>
              <a:rPr lang="en-US" b="1" dirty="0"/>
              <a:t>of the most valuable life skills </a:t>
            </a:r>
            <a:r>
              <a:rPr lang="en-US" dirty="0"/>
              <a:t>we can learn is how to help ourselves when we are struggling with aggression, and how to help others when they are struggling with aggression.</a:t>
            </a:r>
          </a:p>
        </p:txBody>
      </p:sp>
      <p:pic>
        <p:nvPicPr>
          <p:cNvPr id="8" name="Picture 7" descr="A green mountain range with a river&#10;&#10;Description automatically generated">
            <a:extLst>
              <a:ext uri="{FF2B5EF4-FFF2-40B4-BE49-F238E27FC236}">
                <a16:creationId xmlns:a16="http://schemas.microsoft.com/office/drawing/2014/main" id="{4EBE9ABB-B170-5B6A-2D77-613853361857}"/>
              </a:ext>
            </a:extLst>
          </p:cNvPr>
          <p:cNvPicPr>
            <a:picLocks noChangeAspect="1"/>
          </p:cNvPicPr>
          <p:nvPr/>
        </p:nvPicPr>
        <p:blipFill>
          <a:blip r:embed="rId10">
            <a:alphaModFix amt="21000"/>
          </a:blip>
          <a:srcRect r="28984"/>
          <a:stretch>
            <a:fillRect/>
          </a:stretch>
        </p:blipFill>
        <p:spPr>
          <a:xfrm>
            <a:off x="-1755142" y="68336"/>
            <a:ext cx="5519636" cy="6721328"/>
          </a:xfrm>
          <a:prstGeom prst="rect">
            <a:avLst/>
          </a:prstGeom>
          <a:scene3d>
            <a:camera prst="orthographicFront">
              <a:rot lat="0" lon="13200000" rev="0"/>
            </a:camera>
            <a:lightRig rig="threePt" dir="t"/>
          </a:scene3d>
          <a:sp3d/>
        </p:spPr>
      </p:pic>
      <p:pic>
        <p:nvPicPr>
          <p:cNvPr id="10" name="Picture 9">
            <a:extLst>
              <a:ext uri="{FF2B5EF4-FFF2-40B4-BE49-F238E27FC236}">
                <a16:creationId xmlns:a16="http://schemas.microsoft.com/office/drawing/2014/main" id="{6352CD08-5A83-1828-39BA-5F32A9650E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340186" y="1151592"/>
            <a:ext cx="856502" cy="556171"/>
          </a:xfrm>
          <a:prstGeom prst="rect">
            <a:avLst/>
          </a:prstGeom>
        </p:spPr>
      </p:pic>
      <p:pic>
        <p:nvPicPr>
          <p:cNvPr id="16" name="Picture 15">
            <a:extLst>
              <a:ext uri="{FF2B5EF4-FFF2-40B4-BE49-F238E27FC236}">
                <a16:creationId xmlns:a16="http://schemas.microsoft.com/office/drawing/2014/main" id="{DFDC8474-510D-9B5A-91A3-665F51057DE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341154" y="2955419"/>
            <a:ext cx="856502" cy="556171"/>
          </a:xfrm>
          <a:prstGeom prst="rect">
            <a:avLst/>
          </a:prstGeom>
        </p:spPr>
      </p:pic>
      <p:pic>
        <p:nvPicPr>
          <p:cNvPr id="23" name="Picture 22">
            <a:extLst>
              <a:ext uri="{FF2B5EF4-FFF2-40B4-BE49-F238E27FC236}">
                <a16:creationId xmlns:a16="http://schemas.microsoft.com/office/drawing/2014/main" id="{CE38B939-01F6-E257-109C-7EA96343310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740" r="91234">
                        <a14:foregroundMark x1="91234" y1="44500" x2="91234" y2="44500"/>
                        <a14:foregroundMark x1="86039" y1="52500" x2="86039" y2="52500"/>
                        <a14:foregroundMark x1="86039" y1="62000" x2="86039" y2="62000"/>
                      </a14:backgroundRemoval>
                    </a14:imgEffect>
                  </a14:imgLayer>
                </a14:imgProps>
              </a:ext>
            </a:extLst>
          </a:blip>
          <a:stretch>
            <a:fillRect/>
          </a:stretch>
        </p:blipFill>
        <p:spPr>
          <a:xfrm>
            <a:off x="340186" y="4940151"/>
            <a:ext cx="856502" cy="556171"/>
          </a:xfrm>
          <a:prstGeom prst="rect">
            <a:avLst/>
          </a:prstGeom>
        </p:spPr>
      </p:pic>
    </p:spTree>
    <p:extLst>
      <p:ext uri="{BB962C8B-B14F-4D97-AF65-F5344CB8AC3E}">
        <p14:creationId xmlns:p14="http://schemas.microsoft.com/office/powerpoint/2010/main" val="330464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 grpId="0"/>
      <p:bldP spid="7" grpId="0"/>
      <p:bldP spid="24"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1F530C-9525-E49A-7693-538E3FC5EF3B}"/>
              </a:ext>
            </a:extLst>
          </p:cNvPr>
          <p:cNvPicPr>
            <a:picLocks noChangeAspect="1"/>
          </p:cNvPicPr>
          <p:nvPr/>
        </p:nvPicPr>
        <p:blipFill>
          <a:blip r:embed="rId3"/>
          <a:stretch>
            <a:fillRect/>
          </a:stretch>
        </p:blipFill>
        <p:spPr>
          <a:xfrm>
            <a:off x="0" y="1743205"/>
            <a:ext cx="5030695" cy="3778261"/>
          </a:xfrm>
          <a:prstGeom prst="rect">
            <a:avLst/>
          </a:prstGeom>
        </p:spPr>
      </p:pic>
      <p:sp>
        <p:nvSpPr>
          <p:cNvPr id="4" name="TextBox 3">
            <a:extLst>
              <a:ext uri="{FF2B5EF4-FFF2-40B4-BE49-F238E27FC236}">
                <a16:creationId xmlns:a16="http://schemas.microsoft.com/office/drawing/2014/main" id="{E73E6372-D4E8-EEFA-DDBA-C60C9F9EDF6F}"/>
              </a:ext>
            </a:extLst>
          </p:cNvPr>
          <p:cNvSpPr txBox="1"/>
          <p:nvPr/>
        </p:nvSpPr>
        <p:spPr>
          <a:xfrm>
            <a:off x="4229274" y="3045607"/>
            <a:ext cx="6823908" cy="2308324"/>
          </a:xfrm>
          <a:prstGeom prst="rect">
            <a:avLst/>
          </a:prstGeom>
          <a:noFill/>
        </p:spPr>
        <p:txBody>
          <a:bodyPr wrap="square">
            <a:spAutoFit/>
          </a:bodyPr>
          <a:lstStyle/>
          <a:p>
            <a:r>
              <a:rPr lang="en-US" sz="2400" b="0" i="0" u="none" strike="noStrike" dirty="0">
                <a:solidFill>
                  <a:srgbClr val="000000"/>
                </a:solidFill>
                <a:effectLst/>
                <a:latin typeface="Arial" panose="020B0604020202020204" pitchFamily="34" charset="0"/>
              </a:rPr>
              <a:t>Our physical eyes typically see only the heat of aggression – someone’s outward behavior.</a:t>
            </a:r>
          </a:p>
          <a:p>
            <a:endParaRPr lang="en-US" sz="2400" b="0" i="0" u="none" strike="noStrike" dirty="0">
              <a:solidFill>
                <a:srgbClr val="000000"/>
              </a:solidFill>
              <a:effectLst/>
              <a:latin typeface="Arial" panose="020B0604020202020204" pitchFamily="34" charset="0"/>
            </a:endParaRPr>
          </a:p>
          <a:p>
            <a:r>
              <a:rPr lang="en-US" sz="2400" dirty="0">
                <a:solidFill>
                  <a:srgbClr val="000000"/>
                </a:solidFill>
                <a:latin typeface="Arial" panose="020B0604020202020204" pitchFamily="34" charset="0"/>
              </a:rPr>
              <a:t>The </a:t>
            </a:r>
            <a:r>
              <a:rPr lang="en-US" sz="2400" b="1" dirty="0">
                <a:solidFill>
                  <a:srgbClr val="000000"/>
                </a:solidFill>
                <a:latin typeface="Arial" panose="020B0604020202020204" pitchFamily="34" charset="0"/>
              </a:rPr>
              <a:t>Eye of Empathy </a:t>
            </a:r>
            <a:r>
              <a:rPr lang="en-US" sz="2400" dirty="0">
                <a:solidFill>
                  <a:srgbClr val="000000"/>
                </a:solidFill>
                <a:latin typeface="Arial" panose="020B0604020202020204" pitchFamily="34" charset="0"/>
              </a:rPr>
              <a:t>can see the fires (pain/distress) – the </a:t>
            </a:r>
            <a:r>
              <a:rPr lang="en-US" sz="2400" b="1" dirty="0">
                <a:solidFill>
                  <a:srgbClr val="000000"/>
                </a:solidFill>
                <a:latin typeface="Arial" panose="020B0604020202020204" pitchFamily="34" charset="0"/>
              </a:rPr>
              <a:t>root causes</a:t>
            </a:r>
            <a:r>
              <a:rPr lang="en-US" sz="2400" dirty="0">
                <a:solidFill>
                  <a:srgbClr val="000000"/>
                </a:solidFill>
                <a:latin typeface="Arial" panose="020B0604020202020204" pitchFamily="34" charset="0"/>
              </a:rPr>
              <a:t> – beneath their outward behavior.</a:t>
            </a:r>
            <a:endParaRPr lang="en-US" sz="2400" dirty="0"/>
          </a:p>
        </p:txBody>
      </p:sp>
      <p:sp>
        <p:nvSpPr>
          <p:cNvPr id="8" name="TextBox 7">
            <a:extLst>
              <a:ext uri="{FF2B5EF4-FFF2-40B4-BE49-F238E27FC236}">
                <a16:creationId xmlns:a16="http://schemas.microsoft.com/office/drawing/2014/main" id="{F87763D2-7A17-CE38-E297-C093945A46B7}"/>
              </a:ext>
            </a:extLst>
          </p:cNvPr>
          <p:cNvSpPr txBox="1"/>
          <p:nvPr/>
        </p:nvSpPr>
        <p:spPr>
          <a:xfrm>
            <a:off x="4229274" y="2047075"/>
            <a:ext cx="6823908" cy="830997"/>
          </a:xfrm>
          <a:prstGeom prst="rect">
            <a:avLst/>
          </a:prstGeom>
          <a:noFill/>
        </p:spPr>
        <p:txBody>
          <a:bodyPr wrap="square">
            <a:spAutoFit/>
          </a:bodyPr>
          <a:lstStyle/>
          <a:p>
            <a:r>
              <a:rPr lang="en-US" sz="2400" b="0" i="0" u="none" strike="noStrike" dirty="0">
                <a:solidFill>
                  <a:srgbClr val="000000"/>
                </a:solidFill>
                <a:effectLst/>
                <a:latin typeface="Arial" panose="020B0604020202020204" pitchFamily="34" charset="0"/>
              </a:rPr>
              <a:t>Think of empathy as an eye that allows us to see what our physical eyes can’t see. </a:t>
            </a:r>
            <a:endParaRPr lang="en-US" sz="2400" dirty="0"/>
          </a:p>
        </p:txBody>
      </p:sp>
      <p:sp>
        <p:nvSpPr>
          <p:cNvPr id="3" name="Rectangle 2">
            <a:extLst>
              <a:ext uri="{FF2B5EF4-FFF2-40B4-BE49-F238E27FC236}">
                <a16:creationId xmlns:a16="http://schemas.microsoft.com/office/drawing/2014/main" id="{E76345AF-CD40-4847-8BB3-374BE097928C}"/>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 name="Picture 4">
            <a:extLst>
              <a:ext uri="{FF2B5EF4-FFF2-40B4-BE49-F238E27FC236}">
                <a16:creationId xmlns:a16="http://schemas.microsoft.com/office/drawing/2014/main" id="{0E83B552-D2D8-BFD1-7536-7FDF8C3F5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6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602C02-7696-4B49-9635-F051529D37E4}"/>
              </a:ext>
            </a:extLst>
          </p:cNvPr>
          <p:cNvSpPr/>
          <p:nvPr/>
        </p:nvSpPr>
        <p:spPr>
          <a:xfrm>
            <a:off x="2047848" y="2231258"/>
            <a:ext cx="9171113" cy="3666388"/>
          </a:xfrm>
          <a:prstGeom prst="rect">
            <a:avLst/>
          </a:prstGeom>
        </p:spPr>
        <p:txBody>
          <a:bodyPr wrap="square">
            <a:spAutoFit/>
          </a:bodyPr>
          <a:lstStyle/>
          <a:p>
            <a:pPr marR="0" lvl="1">
              <a:lnSpc>
                <a:spcPct val="115000"/>
              </a:lnSpc>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If you act aggressively and someone can only see your outward behavior, they might think you are just a bad person. </a:t>
            </a:r>
          </a:p>
          <a:p>
            <a:pPr marR="0" lvl="1">
              <a:lnSpc>
                <a:spcPct val="115000"/>
              </a:lnSpc>
              <a:spcBef>
                <a:spcPts val="0"/>
              </a:spcBef>
              <a:spcAft>
                <a:spcPts val="0"/>
              </a:spcAft>
            </a:pPr>
            <a:endParaRPr lang="en-US" sz="1200" dirty="0">
              <a:solidFill>
                <a:srgbClr val="000000"/>
              </a:solidFill>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If they see the fire </a:t>
            </a:r>
            <a:r>
              <a:rPr lang="en-US" sz="2400" b="1" dirty="0">
                <a:solidFill>
                  <a:srgbClr val="387F9C"/>
                </a:solidFill>
                <a:latin typeface="Arial" panose="020B0604020202020204" pitchFamily="34" charset="0"/>
                <a:ea typeface="Arial" panose="020B0604020202020204" pitchFamily="34" charset="0"/>
              </a:rPr>
              <a:t>beneath</a:t>
            </a:r>
            <a:r>
              <a:rPr lang="en-US" sz="2400" dirty="0">
                <a:solidFill>
                  <a:srgbClr val="000000"/>
                </a:solidFill>
                <a:latin typeface="Arial" panose="020B0604020202020204" pitchFamily="34" charset="0"/>
                <a:ea typeface="Arial" panose="020B0604020202020204" pitchFamily="34" charset="0"/>
              </a:rPr>
              <a:t> your aggression, they might instead think that you are having a bad day or a hard time. </a:t>
            </a:r>
          </a:p>
          <a:p>
            <a:pPr marR="0" lvl="1">
              <a:lnSpc>
                <a:spcPct val="115000"/>
              </a:lnSpc>
              <a:spcBef>
                <a:spcPts val="0"/>
              </a:spcBef>
              <a:spcAft>
                <a:spcPts val="0"/>
              </a:spcAft>
            </a:pPr>
            <a:endParaRPr lang="en-US" sz="1200" dirty="0">
              <a:solidFill>
                <a:srgbClr val="000000"/>
              </a:solidFill>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How might an adult treat you if they think you are a bad person? </a:t>
            </a:r>
          </a:p>
          <a:p>
            <a:pPr marR="0" lvl="1">
              <a:lnSpc>
                <a:spcPct val="115000"/>
              </a:lnSpc>
              <a:spcBef>
                <a:spcPts val="0"/>
              </a:spcBef>
              <a:spcAft>
                <a:spcPts val="0"/>
              </a:spcAft>
            </a:pPr>
            <a:endParaRPr lang="en-US" sz="1200" dirty="0">
              <a:solidFill>
                <a:srgbClr val="000000"/>
              </a:solidFill>
              <a:latin typeface="Arial" panose="020B0604020202020204" pitchFamily="34" charset="0"/>
              <a:ea typeface="Arial" panose="020B0604020202020204" pitchFamily="34" charset="0"/>
            </a:endParaRPr>
          </a:p>
          <a:p>
            <a:pPr marR="0" lvl="1">
              <a:lnSpc>
                <a:spcPct val="115000"/>
              </a:lnSpc>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How might they treat you if they think you’re having a bad day?</a:t>
            </a:r>
            <a:endParaRPr lang="en-US" sz="2400" dirty="0">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id="{61A2C243-A1CE-054D-904A-B83AEC922AA0}"/>
              </a:ext>
            </a:extLst>
          </p:cNvPr>
          <p:cNvSpPr txBox="1"/>
          <p:nvPr/>
        </p:nvSpPr>
        <p:spPr>
          <a:xfrm>
            <a:off x="2488973" y="1566239"/>
            <a:ext cx="5857557" cy="461665"/>
          </a:xfrm>
          <a:prstGeom prst="rect">
            <a:avLst/>
          </a:prstGeom>
          <a:noFill/>
        </p:spPr>
        <p:txBody>
          <a:bodyPr wrap="square" rtlCol="0">
            <a:spAutoFit/>
          </a:bodyPr>
          <a:lstStyle/>
          <a:p>
            <a:r>
              <a:rPr lang="en-US" sz="2400" b="1" dirty="0">
                <a:solidFill>
                  <a:srgbClr val="387F9C"/>
                </a:solidFill>
              </a:rPr>
              <a:t>Exercising the Eye of Empathy</a:t>
            </a:r>
          </a:p>
        </p:txBody>
      </p:sp>
      <p:sp>
        <p:nvSpPr>
          <p:cNvPr id="2" name="Rectangle 1">
            <a:extLst>
              <a:ext uri="{FF2B5EF4-FFF2-40B4-BE49-F238E27FC236}">
                <a16:creationId xmlns:a16="http://schemas.microsoft.com/office/drawing/2014/main" id="{CF661C6A-82FC-D677-6F68-9E0FFEF457D8}"/>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Picture 2">
            <a:extLst>
              <a:ext uri="{FF2B5EF4-FFF2-40B4-BE49-F238E27FC236}">
                <a16:creationId xmlns:a16="http://schemas.microsoft.com/office/drawing/2014/main" id="{652AA0A1-FF5E-079B-D7D7-5647A1E31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3">
            <a:extLst>
              <a:ext uri="{FF2B5EF4-FFF2-40B4-BE49-F238E27FC236}">
                <a16:creationId xmlns:a16="http://schemas.microsoft.com/office/drawing/2014/main" id="{6C3ED4D2-3322-A286-D78C-18C6721DBE48}"/>
              </a:ext>
            </a:extLst>
          </p:cNvPr>
          <p:cNvSpPr/>
          <p:nvPr/>
        </p:nvSpPr>
        <p:spPr>
          <a:xfrm>
            <a:off x="0" y="0"/>
            <a:ext cx="2488973" cy="6858000"/>
          </a:xfrm>
          <a:prstGeom prst="rtTriangle">
            <a:avLst/>
          </a:prstGeom>
          <a:solidFill>
            <a:srgbClr val="387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42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0578E8-5BF8-084E-AC6D-70969A6FBC50}"/>
              </a:ext>
            </a:extLst>
          </p:cNvPr>
          <p:cNvSpPr/>
          <p:nvPr/>
        </p:nvSpPr>
        <p:spPr>
          <a:xfrm>
            <a:off x="68993" y="723355"/>
            <a:ext cx="11468169" cy="3907032"/>
          </a:xfrm>
          <a:prstGeom prst="rect">
            <a:avLst/>
          </a:prstGeom>
        </p:spPr>
        <p:txBody>
          <a:bodyPr wrap="square">
            <a:spAutoFit/>
          </a:bodyPr>
          <a:lstStyle/>
          <a:p>
            <a:pPr marR="0" lvl="1">
              <a:lnSpc>
                <a:spcPct val="115000"/>
              </a:lnSpc>
              <a:spcBef>
                <a:spcPts val="0"/>
              </a:spcBef>
              <a:spcAft>
                <a:spcPts val="0"/>
              </a:spcAft>
            </a:pPr>
            <a:r>
              <a:rPr lang="en-US" sz="1900" b="1" dirty="0">
                <a:solidFill>
                  <a:srgbClr val="387F9C"/>
                </a:solidFill>
                <a:latin typeface="Arial" panose="020B0604020202020204" pitchFamily="34" charset="0"/>
                <a:ea typeface="Arial" panose="020B0604020202020204" pitchFamily="34" charset="0"/>
              </a:rPr>
              <a:t>For the following questions, imagine that you are an adult interacting with an adolescent:</a:t>
            </a:r>
          </a:p>
          <a:p>
            <a:pPr marR="0" lvl="1">
              <a:lnSpc>
                <a:spcPct val="115000"/>
              </a:lnSpc>
              <a:spcBef>
                <a:spcPts val="0"/>
              </a:spcBef>
              <a:spcAft>
                <a:spcPts val="0"/>
              </a:spcAft>
            </a:pPr>
            <a:endParaRPr lang="en-US" sz="1100" dirty="0">
              <a:latin typeface="Arial" panose="020B0604020202020204" pitchFamily="34" charset="0"/>
              <a:ea typeface="Arial" panose="020B0604020202020204" pitchFamily="34" charset="0"/>
            </a:endParaRPr>
          </a:p>
          <a:p>
            <a:pPr marL="685800" lvl="1" indent="-228600">
              <a:lnSpc>
                <a:spcPct val="115000"/>
              </a:lnSpc>
              <a:buAutoNum type="arabicPeriod"/>
            </a:pPr>
            <a:r>
              <a:rPr lang="en-US" sz="1700" dirty="0">
                <a:solidFill>
                  <a:srgbClr val="000000"/>
                </a:solidFill>
                <a:latin typeface="Arial" panose="020B0604020202020204" pitchFamily="34" charset="0"/>
                <a:ea typeface="Arial" panose="020B0604020202020204" pitchFamily="34" charset="0"/>
              </a:rPr>
              <a:t>How does seeing the fire beneath someone’s aggression improve your ability to help this person? Why does this improve your ability to help this person?</a:t>
            </a:r>
            <a:endParaRPr lang="en-US" sz="1700" dirty="0">
              <a:latin typeface="Arial" panose="020B0604020202020204" pitchFamily="34" charset="0"/>
              <a:ea typeface="Arial" panose="020B0604020202020204" pitchFamily="34" charset="0"/>
            </a:endParaRPr>
          </a:p>
          <a:p>
            <a:pPr marL="685800" lvl="1" indent="-228600">
              <a:lnSpc>
                <a:spcPct val="115000"/>
              </a:lnSpc>
              <a:buAutoNum type="arabicPeriod"/>
            </a:pPr>
            <a:r>
              <a:rPr lang="en-US" sz="1700" dirty="0">
                <a:solidFill>
                  <a:srgbClr val="000000"/>
                </a:solidFill>
                <a:latin typeface="Arial" panose="020B0604020202020204" pitchFamily="34" charset="0"/>
                <a:ea typeface="Arial" panose="020B0604020202020204" pitchFamily="34" charset="0"/>
              </a:rPr>
              <a:t>What could you say to someone if you realize they are dealing with a fire, but you don’t know exactly what fire they are dealing with?</a:t>
            </a:r>
            <a:endParaRPr lang="en-US" sz="1700" dirty="0">
              <a:latin typeface="Arial" panose="020B0604020202020204" pitchFamily="34" charset="0"/>
              <a:ea typeface="Arial" panose="020B0604020202020204" pitchFamily="34" charset="0"/>
            </a:endParaRPr>
          </a:p>
          <a:p>
            <a:pPr marL="685800" lvl="1" indent="-228600">
              <a:lnSpc>
                <a:spcPct val="115000"/>
              </a:lnSpc>
              <a:buAutoNum type="arabicPeriod"/>
            </a:pPr>
            <a:r>
              <a:rPr lang="en-US" sz="1700" dirty="0">
                <a:solidFill>
                  <a:srgbClr val="000000"/>
                </a:solidFill>
                <a:latin typeface="Arial" panose="020B0604020202020204" pitchFamily="34" charset="0"/>
                <a:ea typeface="Arial" panose="020B0604020202020204" pitchFamily="34" charset="0"/>
              </a:rPr>
              <a:t>Why might someone not want you to know what fire they are dealing with? How can you respond in this situation?</a:t>
            </a:r>
            <a:endParaRPr lang="en-US" sz="1700" dirty="0">
              <a:latin typeface="Arial" panose="020B0604020202020204" pitchFamily="34" charset="0"/>
              <a:ea typeface="Arial" panose="020B0604020202020204" pitchFamily="34" charset="0"/>
            </a:endParaRPr>
          </a:p>
          <a:p>
            <a:pPr marL="685800" lvl="1" indent="-228600">
              <a:lnSpc>
                <a:spcPct val="115000"/>
              </a:lnSpc>
              <a:buAutoNum type="arabicPeriod"/>
            </a:pPr>
            <a:r>
              <a:rPr lang="en-US" sz="1700" dirty="0">
                <a:solidFill>
                  <a:srgbClr val="000000"/>
                </a:solidFill>
                <a:latin typeface="Arial" panose="020B0604020202020204" pitchFamily="34" charset="0"/>
                <a:ea typeface="Arial" panose="020B0604020202020204" pitchFamily="34" charset="0"/>
              </a:rPr>
              <a:t>What could you say if someone is in distress, but they don’t know what fire they are dealing with?</a:t>
            </a:r>
          </a:p>
          <a:p>
            <a:pPr marL="685800" lvl="1" indent="-228600">
              <a:lnSpc>
                <a:spcPct val="115000"/>
              </a:lnSpc>
              <a:buAutoNum type="arabicPeriod"/>
            </a:pPr>
            <a:r>
              <a:rPr lang="en-US" sz="1700" dirty="0">
                <a:solidFill>
                  <a:srgbClr val="000000"/>
                </a:solidFill>
                <a:latin typeface="Arial" panose="020B0604020202020204" pitchFamily="34" charset="0"/>
                <a:ea typeface="Arial" panose="020B0604020202020204" pitchFamily="34" charset="0"/>
              </a:rPr>
              <a:t>You can respond with both verbal and non-verbal expression. What are different forms of non-verbal expression that you can use in these scenarios?</a:t>
            </a:r>
            <a:endParaRPr lang="en-US" sz="1700" dirty="0">
              <a:latin typeface="Arial" panose="020B0604020202020204" pitchFamily="34" charset="0"/>
              <a:ea typeface="Arial" panose="020B0604020202020204" pitchFamily="34" charset="0"/>
            </a:endParaRPr>
          </a:p>
          <a:p>
            <a:pPr marL="685800" lvl="1" indent="-228600">
              <a:lnSpc>
                <a:spcPct val="115000"/>
              </a:lnSpc>
              <a:buAutoNum type="arabicPeriod"/>
            </a:pPr>
            <a:r>
              <a:rPr lang="en-US" sz="1700" dirty="0">
                <a:solidFill>
                  <a:srgbClr val="000000"/>
                </a:solidFill>
                <a:latin typeface="Arial" panose="020B0604020202020204" pitchFamily="34" charset="0"/>
                <a:ea typeface="Arial" panose="020B0604020202020204" pitchFamily="34" charset="0"/>
              </a:rPr>
              <a:t>Listening can be a form of non-verbal expression. When someone is listening to you, what can they be expressing?</a:t>
            </a:r>
          </a:p>
        </p:txBody>
      </p:sp>
      <p:sp>
        <p:nvSpPr>
          <p:cNvPr id="9" name="Rectangle 8">
            <a:extLst>
              <a:ext uri="{FF2B5EF4-FFF2-40B4-BE49-F238E27FC236}">
                <a16:creationId xmlns:a16="http://schemas.microsoft.com/office/drawing/2014/main" id="{149B806D-690A-7B40-8F76-674C038EBD15}"/>
              </a:ext>
            </a:extLst>
          </p:cNvPr>
          <p:cNvSpPr/>
          <p:nvPr/>
        </p:nvSpPr>
        <p:spPr>
          <a:xfrm>
            <a:off x="604432" y="5611425"/>
            <a:ext cx="10397289" cy="1046440"/>
          </a:xfrm>
          <a:prstGeom prst="rect">
            <a:avLst/>
          </a:prstGeom>
        </p:spPr>
        <p:txBody>
          <a:bodyPr wrap="square">
            <a:spAutoFit/>
          </a:bodyPr>
          <a:lstStyle/>
          <a:p>
            <a:r>
              <a:rPr lang="en-US" sz="2000" b="1" dirty="0">
                <a:solidFill>
                  <a:srgbClr val="387F9C"/>
                </a:solidFill>
              </a:rPr>
              <a:t>Note: </a:t>
            </a:r>
            <a:r>
              <a:rPr lang="en-US" sz="1400" dirty="0">
                <a:solidFill>
                  <a:srgbClr val="387F9C"/>
                </a:solidFill>
              </a:rPr>
              <a:t>If someone is in distress and you say “You seem afraid” or “You seem humiliated,” you can come across as intrusive, judgmental, and looking down on them. Instead, expressing yourself through kindness or asking a question such as “Are you okay?” or “How can I help you?” or “What’s wrong?” is more like opening a door and letting someone choose to enter into a conversation.</a:t>
            </a:r>
          </a:p>
        </p:txBody>
      </p:sp>
      <p:sp>
        <p:nvSpPr>
          <p:cNvPr id="2" name="Rectangle 1">
            <a:extLst>
              <a:ext uri="{FF2B5EF4-FFF2-40B4-BE49-F238E27FC236}">
                <a16:creationId xmlns:a16="http://schemas.microsoft.com/office/drawing/2014/main" id="{5CD89622-60D4-3FE0-20EB-9A1AC2C9844D}"/>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Picture 2">
            <a:extLst>
              <a:ext uri="{FF2B5EF4-FFF2-40B4-BE49-F238E27FC236}">
                <a16:creationId xmlns:a16="http://schemas.microsoft.com/office/drawing/2014/main" id="{A952CADD-933B-75BE-76FA-DEB5634B0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DD2E22-08C9-F816-12E8-F0EFFD4D37F2}"/>
              </a:ext>
            </a:extLst>
          </p:cNvPr>
          <p:cNvSpPr txBox="1"/>
          <p:nvPr/>
        </p:nvSpPr>
        <p:spPr>
          <a:xfrm>
            <a:off x="68993" y="4524880"/>
            <a:ext cx="11468169" cy="969304"/>
          </a:xfrm>
          <a:prstGeom prst="rect">
            <a:avLst/>
          </a:prstGeom>
          <a:noFill/>
        </p:spPr>
        <p:txBody>
          <a:bodyPr wrap="square">
            <a:spAutoFit/>
          </a:bodyPr>
          <a:lstStyle/>
          <a:p>
            <a:pPr lvl="1">
              <a:lnSpc>
                <a:spcPct val="115000"/>
              </a:lnSpc>
            </a:pPr>
            <a:r>
              <a:rPr lang="en-US" sz="1700" dirty="0">
                <a:solidFill>
                  <a:srgbClr val="000000"/>
                </a:solidFill>
                <a:latin typeface="Arial" panose="020B0604020202020204" pitchFamily="34" charset="0"/>
                <a:ea typeface="Arial" panose="020B0604020202020204" pitchFamily="34" charset="0"/>
              </a:rPr>
              <a:t>7. Kindness is a form of expression that can help to alleviate pain in a variety of ways. In what ways can    </a:t>
            </a:r>
          </a:p>
          <a:p>
            <a:pPr lvl="1">
              <a:lnSpc>
                <a:spcPct val="115000"/>
              </a:lnSpc>
            </a:pPr>
            <a:r>
              <a:rPr lang="en-US" sz="1700" dirty="0">
                <a:solidFill>
                  <a:srgbClr val="000000"/>
                </a:solidFill>
                <a:latin typeface="Arial" panose="020B0604020202020204" pitchFamily="34" charset="0"/>
                <a:ea typeface="Arial" panose="020B0604020202020204" pitchFamily="34" charset="0"/>
              </a:rPr>
              <a:t>    kindness help to alleviate pain? Do you have a story about how simple acts of kindness (words and/or actions)  </a:t>
            </a:r>
          </a:p>
          <a:p>
            <a:pPr lvl="1">
              <a:lnSpc>
                <a:spcPct val="115000"/>
              </a:lnSpc>
            </a:pPr>
            <a:r>
              <a:rPr lang="en-US" sz="1700" dirty="0">
                <a:solidFill>
                  <a:srgbClr val="000000"/>
                </a:solidFill>
                <a:latin typeface="Arial" panose="020B0604020202020204" pitchFamily="34" charset="0"/>
                <a:ea typeface="Arial" panose="020B0604020202020204" pitchFamily="34" charset="0"/>
              </a:rPr>
              <a:t>    can provide comfort </a:t>
            </a:r>
            <a:r>
              <a:rPr lang="en-US" sz="1700" i="1" dirty="0">
                <a:solidFill>
                  <a:srgbClr val="000000"/>
                </a:solidFill>
                <a:latin typeface="Arial" panose="020B0604020202020204" pitchFamily="34" charset="0"/>
                <a:ea typeface="Arial" panose="020B0604020202020204" pitchFamily="34" charset="0"/>
              </a:rPr>
              <a:t>without having to talk about the fires</a:t>
            </a:r>
            <a:r>
              <a:rPr lang="en-US" sz="1700" dirty="0">
                <a:solidFill>
                  <a:srgbClr val="000000"/>
                </a:solidFill>
                <a:latin typeface="Arial" panose="020B0604020202020204" pitchFamily="34" charset="0"/>
                <a:ea typeface="Arial" panose="020B0604020202020204" pitchFamily="34" charset="0"/>
              </a:rPr>
              <a:t>?</a:t>
            </a:r>
          </a:p>
        </p:txBody>
      </p:sp>
    </p:spTree>
    <p:extLst>
      <p:ext uri="{BB962C8B-B14F-4D97-AF65-F5344CB8AC3E}">
        <p14:creationId xmlns:p14="http://schemas.microsoft.com/office/powerpoint/2010/main" val="269220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bldLvl="4"/>
      <p:bldP spid="9"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2121F9-63D7-A943-B4A6-D41FE84323A1}"/>
              </a:ext>
            </a:extLst>
          </p:cNvPr>
          <p:cNvSpPr/>
          <p:nvPr/>
        </p:nvSpPr>
        <p:spPr>
          <a:xfrm>
            <a:off x="1201628" y="1488770"/>
            <a:ext cx="10454212" cy="4875822"/>
          </a:xfrm>
          <a:prstGeom prst="rect">
            <a:avLst/>
          </a:prstGeom>
        </p:spPr>
        <p:txBody>
          <a:bodyPr wrap="square">
            <a:spAutoFit/>
          </a:bodyPr>
          <a:lstStyle/>
          <a:p>
            <a:pPr marR="0" lvl="2">
              <a:lnSpc>
                <a:spcPct val="115000"/>
              </a:lnSpc>
              <a:spcBef>
                <a:spcPts val="0"/>
              </a:spcBef>
              <a:spcAft>
                <a:spcPts val="0"/>
              </a:spcAft>
            </a:pPr>
            <a:r>
              <a:rPr lang="en-US" sz="2400" b="1" dirty="0">
                <a:solidFill>
                  <a:srgbClr val="000000"/>
                </a:solidFill>
                <a:latin typeface="Arial" panose="020B0604020202020204" pitchFamily="34" charset="0"/>
                <a:ea typeface="Arial" panose="020B0604020202020204" pitchFamily="34" charset="0"/>
              </a:rPr>
              <a:t>We can use the Eye of Empathy to see and help others</a:t>
            </a:r>
            <a:endParaRPr lang="en-US" sz="2400" dirty="0">
              <a:solidFill>
                <a:srgbClr val="000000"/>
              </a:solidFill>
              <a:latin typeface="Arial" panose="020B0604020202020204" pitchFamily="34" charset="0"/>
              <a:ea typeface="Arial" panose="020B0604020202020204" pitchFamily="34" charset="0"/>
            </a:endParaRPr>
          </a:p>
          <a:p>
            <a:pPr marR="0" lvl="2">
              <a:lnSpc>
                <a:spcPct val="115000"/>
              </a:lnSpc>
              <a:spcBef>
                <a:spcPts val="0"/>
              </a:spcBef>
              <a:spcAft>
                <a:spcPts val="0"/>
              </a:spcAft>
            </a:pPr>
            <a:r>
              <a:rPr lang="en-US" sz="2000" dirty="0">
                <a:solidFill>
                  <a:srgbClr val="000000"/>
                </a:solidFill>
                <a:latin typeface="Arial" panose="020B0604020202020204" pitchFamily="34" charset="0"/>
                <a:ea typeface="Arial" panose="020B0604020202020204" pitchFamily="34" charset="0"/>
              </a:rPr>
              <a:t>What kinds of fires might adults be struggling with? </a:t>
            </a:r>
          </a:p>
          <a:p>
            <a:pPr marR="0" lvl="2">
              <a:lnSpc>
                <a:spcPct val="115000"/>
              </a:lnSpc>
              <a:spcBef>
                <a:spcPts val="0"/>
              </a:spcBef>
              <a:spcAft>
                <a:spcPts val="0"/>
              </a:spcAft>
            </a:pPr>
            <a:r>
              <a:rPr lang="en-US" sz="2000" dirty="0">
                <a:solidFill>
                  <a:srgbClr val="000000"/>
                </a:solidFill>
                <a:latin typeface="Arial" panose="020B0604020202020204" pitchFamily="34" charset="0"/>
                <a:ea typeface="Arial" panose="020B0604020202020204" pitchFamily="34" charset="0"/>
              </a:rPr>
              <a:t>In what ways can adolescents add to these fires?</a:t>
            </a:r>
            <a:endParaRPr lang="en-US" sz="2000" dirty="0">
              <a:latin typeface="Arial" panose="020B0604020202020204" pitchFamily="34" charset="0"/>
              <a:ea typeface="Arial" panose="020B0604020202020204" pitchFamily="34" charset="0"/>
            </a:endParaRPr>
          </a:p>
          <a:p>
            <a:pPr marR="0" lvl="2">
              <a:lnSpc>
                <a:spcPct val="115000"/>
              </a:lnSpc>
              <a:spcBef>
                <a:spcPts val="0"/>
              </a:spcBef>
              <a:spcAft>
                <a:spcPts val="0"/>
              </a:spcAft>
            </a:pPr>
            <a:endParaRPr lang="en-US" sz="1000" dirty="0">
              <a:solidFill>
                <a:srgbClr val="000000"/>
              </a:solidFill>
              <a:latin typeface="Arial" panose="020B0604020202020204" pitchFamily="34" charset="0"/>
              <a:ea typeface="Arial" panose="020B0604020202020204" pitchFamily="34" charset="0"/>
            </a:endParaRPr>
          </a:p>
          <a:p>
            <a:pPr marR="0" lvl="2">
              <a:lnSpc>
                <a:spcPct val="115000"/>
              </a:lnSpc>
              <a:spcBef>
                <a:spcPts val="0"/>
              </a:spcBef>
              <a:spcAft>
                <a:spcPts val="0"/>
              </a:spcAft>
            </a:pPr>
            <a:r>
              <a:rPr lang="en-US" sz="2400" b="1" dirty="0">
                <a:solidFill>
                  <a:srgbClr val="000000"/>
                </a:solidFill>
                <a:latin typeface="Arial" panose="020B0604020202020204" pitchFamily="34" charset="0"/>
                <a:ea typeface="Arial" panose="020B0604020202020204" pitchFamily="34" charset="0"/>
              </a:rPr>
              <a:t>We can use the Eye of Empathy to see and help ourselves</a:t>
            </a:r>
          </a:p>
          <a:p>
            <a:pPr marR="0" lvl="2">
              <a:lnSpc>
                <a:spcPct val="115000"/>
              </a:lnSpc>
              <a:spcBef>
                <a:spcPts val="0"/>
              </a:spcBef>
              <a:spcAft>
                <a:spcPts val="0"/>
              </a:spcAft>
            </a:pPr>
            <a:r>
              <a:rPr lang="en-US" sz="2000" dirty="0">
                <a:solidFill>
                  <a:srgbClr val="000000"/>
                </a:solidFill>
                <a:latin typeface="Arial" panose="020B0604020202020204" pitchFamily="34" charset="0"/>
                <a:ea typeface="Arial" panose="020B0604020202020204" pitchFamily="34" charset="0"/>
              </a:rPr>
              <a:t>When we see that we are dealing with a fire such as frustration, we can express this fire by giving it a voice, such as saying “I’m feeling frustrated.” </a:t>
            </a:r>
          </a:p>
          <a:p>
            <a:pPr marR="0" lvl="2">
              <a:lnSpc>
                <a:spcPct val="115000"/>
              </a:lnSpc>
              <a:spcBef>
                <a:spcPts val="0"/>
              </a:spcBef>
              <a:spcAft>
                <a:spcPts val="0"/>
              </a:spcAft>
            </a:pPr>
            <a:r>
              <a:rPr lang="en-US" sz="2000" dirty="0">
                <a:solidFill>
                  <a:srgbClr val="000000"/>
                </a:solidFill>
                <a:latin typeface="Arial" panose="020B0604020202020204" pitchFamily="34" charset="0"/>
                <a:ea typeface="Arial" panose="020B0604020202020204" pitchFamily="34" charset="0"/>
              </a:rPr>
              <a:t>Or we can express this fire through the heat of aggression by throwing an object across the room. </a:t>
            </a:r>
          </a:p>
          <a:p>
            <a:pPr marR="0" lvl="2">
              <a:lnSpc>
                <a:spcPct val="115000"/>
              </a:lnSpc>
              <a:spcBef>
                <a:spcPts val="0"/>
              </a:spcBef>
              <a:spcAft>
                <a:spcPts val="0"/>
              </a:spcAft>
            </a:pPr>
            <a:r>
              <a:rPr lang="en-US" sz="2000" dirty="0">
                <a:solidFill>
                  <a:srgbClr val="000000"/>
                </a:solidFill>
                <a:latin typeface="Arial" panose="020B0604020202020204" pitchFamily="34" charset="0"/>
                <a:ea typeface="Arial" panose="020B0604020202020204" pitchFamily="34" charset="0"/>
              </a:rPr>
              <a:t>Both actions can be expressions of frustration.</a:t>
            </a:r>
          </a:p>
          <a:p>
            <a:pPr marR="0" lvl="2">
              <a:lnSpc>
                <a:spcPct val="115000"/>
              </a:lnSpc>
              <a:spcBef>
                <a:spcPts val="0"/>
              </a:spcBef>
              <a:spcAft>
                <a:spcPts val="0"/>
              </a:spcAft>
            </a:pPr>
            <a:endParaRPr lang="en-US" sz="1000" dirty="0">
              <a:solidFill>
                <a:srgbClr val="000000"/>
              </a:solidFill>
              <a:latin typeface="Arial" panose="020B0604020202020204" pitchFamily="34" charset="0"/>
              <a:ea typeface="Arial" panose="020B0604020202020204" pitchFamily="34" charset="0"/>
            </a:endParaRPr>
          </a:p>
          <a:p>
            <a:pPr marR="0" lvl="2">
              <a:lnSpc>
                <a:spcPct val="115000"/>
              </a:lnSpc>
              <a:spcBef>
                <a:spcPts val="0"/>
              </a:spcBef>
              <a:spcAft>
                <a:spcPts val="0"/>
              </a:spcAft>
            </a:pPr>
            <a:r>
              <a:rPr lang="en-US" sz="2400" b="1" dirty="0">
                <a:solidFill>
                  <a:srgbClr val="000000"/>
                </a:solidFill>
                <a:latin typeface="Arial" panose="020B0604020202020204" pitchFamily="34" charset="0"/>
                <a:ea typeface="Arial" panose="020B0604020202020204" pitchFamily="34" charset="0"/>
              </a:rPr>
              <a:t>How can throwing something across the room negatively affect:</a:t>
            </a:r>
            <a:endParaRPr lang="en-US" sz="2400" b="1" dirty="0">
              <a:latin typeface="Arial" panose="020B0604020202020204" pitchFamily="34" charset="0"/>
              <a:ea typeface="Arial" panose="020B0604020202020204" pitchFamily="34" charset="0"/>
            </a:endParaRPr>
          </a:p>
          <a:p>
            <a:pPr marL="1714500" marR="0" lvl="3" indent="-342900">
              <a:lnSpc>
                <a:spcPct val="115000"/>
              </a:lnSpc>
              <a:spcBef>
                <a:spcPts val="0"/>
              </a:spcBef>
              <a:spcAft>
                <a:spcPts val="0"/>
              </a:spcAft>
              <a:buFont typeface="Arial" panose="020B0604020202020204" pitchFamily="34" charset="0"/>
              <a:buChar char="•"/>
            </a:pPr>
            <a:r>
              <a:rPr lang="en-US" sz="2000" dirty="0">
                <a:solidFill>
                  <a:srgbClr val="000000"/>
                </a:solidFill>
                <a:latin typeface="Arial" panose="020B0604020202020204" pitchFamily="34" charset="0"/>
                <a:ea typeface="Arial" panose="020B0604020202020204" pitchFamily="34" charset="0"/>
              </a:rPr>
              <a:t>The person who threw the object?</a:t>
            </a:r>
            <a:endParaRPr lang="en-US" sz="2000" dirty="0">
              <a:latin typeface="Arial" panose="020B0604020202020204" pitchFamily="34" charset="0"/>
              <a:ea typeface="Arial" panose="020B0604020202020204" pitchFamily="34" charset="0"/>
            </a:endParaRPr>
          </a:p>
          <a:p>
            <a:pPr marL="1714500" marR="0" lvl="3" indent="-342900">
              <a:lnSpc>
                <a:spcPct val="115000"/>
              </a:lnSpc>
              <a:spcBef>
                <a:spcPts val="0"/>
              </a:spcBef>
              <a:spcAft>
                <a:spcPts val="0"/>
              </a:spcAft>
              <a:buFont typeface="Arial" panose="020B0604020202020204" pitchFamily="34" charset="0"/>
              <a:buChar char="•"/>
            </a:pPr>
            <a:r>
              <a:rPr lang="en-US" sz="2000" dirty="0">
                <a:solidFill>
                  <a:srgbClr val="000000"/>
                </a:solidFill>
                <a:latin typeface="Arial" panose="020B0604020202020204" pitchFamily="34" charset="0"/>
                <a:ea typeface="Arial" panose="020B0604020202020204" pitchFamily="34" charset="0"/>
              </a:rPr>
              <a:t>Other people who might be in the room?</a:t>
            </a:r>
            <a:endParaRPr lang="en-US" sz="2000" dirty="0">
              <a:effectLst/>
              <a:latin typeface="Arial" panose="020B0604020202020204" pitchFamily="34" charset="0"/>
              <a:ea typeface="Arial" panose="020B0604020202020204" pitchFamily="34" charset="0"/>
            </a:endParaRPr>
          </a:p>
        </p:txBody>
      </p:sp>
      <p:sp>
        <p:nvSpPr>
          <p:cNvPr id="3" name="Rectangle 2">
            <a:extLst>
              <a:ext uri="{FF2B5EF4-FFF2-40B4-BE49-F238E27FC236}">
                <a16:creationId xmlns:a16="http://schemas.microsoft.com/office/drawing/2014/main" id="{368B9BB2-0D59-328C-E01F-734AB7A65956}"/>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a:extLst>
              <a:ext uri="{FF2B5EF4-FFF2-40B4-BE49-F238E27FC236}">
                <a16:creationId xmlns:a16="http://schemas.microsoft.com/office/drawing/2014/main" id="{78280184-A062-C3AA-0B00-13CB7403E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C58F1D0-8B58-6C8F-0112-76C509250530}"/>
              </a:ext>
            </a:extLst>
          </p:cNvPr>
          <p:cNvPicPr>
            <a:picLocks noChangeAspect="1"/>
          </p:cNvPicPr>
          <p:nvPr/>
        </p:nvPicPr>
        <p:blipFill>
          <a:blip r:embed="rId4"/>
          <a:stretch>
            <a:fillRect/>
          </a:stretch>
        </p:blipFill>
        <p:spPr>
          <a:xfrm>
            <a:off x="-141431" y="206614"/>
            <a:ext cx="2958373" cy="2221862"/>
          </a:xfrm>
          <a:prstGeom prst="rect">
            <a:avLst/>
          </a:prstGeom>
        </p:spPr>
      </p:pic>
    </p:spTree>
    <p:extLst>
      <p:ext uri="{BB962C8B-B14F-4D97-AF65-F5344CB8AC3E}">
        <p14:creationId xmlns:p14="http://schemas.microsoft.com/office/powerpoint/2010/main" val="143018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4"/>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4;p18">
            <a:extLst>
              <a:ext uri="{FF2B5EF4-FFF2-40B4-BE49-F238E27FC236}">
                <a16:creationId xmlns:a16="http://schemas.microsoft.com/office/drawing/2014/main" id="{70988118-F96A-F4FE-0CD0-6FCDFDABA6E3}"/>
              </a:ext>
            </a:extLst>
          </p:cNvPr>
          <p:cNvPicPr preferRelativeResize="0"/>
          <p:nvPr/>
        </p:nvPicPr>
        <p:blipFill>
          <a:blip r:embed="rId3">
            <a:alphaModFix/>
          </a:blip>
          <a:stretch>
            <a:fillRect/>
          </a:stretch>
        </p:blipFill>
        <p:spPr>
          <a:xfrm>
            <a:off x="883504" y="1167153"/>
            <a:ext cx="5925161" cy="4523692"/>
          </a:xfrm>
          <a:prstGeom prst="rect">
            <a:avLst/>
          </a:prstGeom>
          <a:noFill/>
          <a:ln>
            <a:noFill/>
          </a:ln>
        </p:spPr>
      </p:pic>
      <p:sp>
        <p:nvSpPr>
          <p:cNvPr id="8" name="TextBox 7">
            <a:extLst>
              <a:ext uri="{FF2B5EF4-FFF2-40B4-BE49-F238E27FC236}">
                <a16:creationId xmlns:a16="http://schemas.microsoft.com/office/drawing/2014/main" id="{28AC7943-019A-1077-17AA-96DD15D01242}"/>
              </a:ext>
            </a:extLst>
          </p:cNvPr>
          <p:cNvSpPr txBox="1"/>
          <p:nvPr/>
        </p:nvSpPr>
        <p:spPr>
          <a:xfrm rot="694716">
            <a:off x="7317971" y="3075056"/>
            <a:ext cx="4744712" cy="707886"/>
          </a:xfrm>
          <a:prstGeom prst="rect">
            <a:avLst/>
          </a:prstGeom>
          <a:noFill/>
        </p:spPr>
        <p:txBody>
          <a:bodyPr wrap="square">
            <a:spAutoFit/>
          </a:bodyPr>
          <a:lstStyle/>
          <a:p>
            <a:r>
              <a:rPr lang="en-US" sz="4000" dirty="0">
                <a:latin typeface="Marker Felt Thin" panose="02000400000000000000" pitchFamily="2" charset="77"/>
              </a:rPr>
              <a:t>Why did I do that?!</a:t>
            </a:r>
          </a:p>
        </p:txBody>
      </p:sp>
      <p:sp>
        <p:nvSpPr>
          <p:cNvPr id="2" name="Rectangle 1">
            <a:extLst>
              <a:ext uri="{FF2B5EF4-FFF2-40B4-BE49-F238E27FC236}">
                <a16:creationId xmlns:a16="http://schemas.microsoft.com/office/drawing/2014/main" id="{81A9BBA9-9A7C-D84C-175E-5A774A10E759}"/>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a:extLst>
              <a:ext uri="{FF2B5EF4-FFF2-40B4-BE49-F238E27FC236}">
                <a16:creationId xmlns:a16="http://schemas.microsoft.com/office/drawing/2014/main" id="{D750BE4E-B5FB-D50A-2288-06067A14A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Triangle 4">
            <a:extLst>
              <a:ext uri="{FF2B5EF4-FFF2-40B4-BE49-F238E27FC236}">
                <a16:creationId xmlns:a16="http://schemas.microsoft.com/office/drawing/2014/main" id="{C7ABC1EB-192B-5F40-F9B1-925246BC822C}"/>
              </a:ext>
            </a:extLst>
          </p:cNvPr>
          <p:cNvSpPr/>
          <p:nvPr/>
        </p:nvSpPr>
        <p:spPr>
          <a:xfrm rot="16200000">
            <a:off x="6896101" y="1562099"/>
            <a:ext cx="1971675" cy="8620126"/>
          </a:xfrm>
          <a:prstGeom prst="rtTriangle">
            <a:avLst/>
          </a:prstGeom>
          <a:solidFill>
            <a:srgbClr val="C03D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914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33505-B19C-0DFB-7602-76BA76B5294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99AF15-469B-648A-96BE-7080364BB5D7}"/>
              </a:ext>
            </a:extLst>
          </p:cNvPr>
          <p:cNvSpPr/>
          <p:nvPr/>
        </p:nvSpPr>
        <p:spPr>
          <a:xfrm>
            <a:off x="11172305" y="0"/>
            <a:ext cx="483535" cy="1080655"/>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C2945D7-9964-8EF2-032A-88ACBB5A8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723" y="206614"/>
            <a:ext cx="841909" cy="700902"/>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7C3AD77D-B859-38F0-9078-CDF4E25EC439}"/>
              </a:ext>
            </a:extLst>
          </p:cNvPr>
          <p:cNvSpPr/>
          <p:nvPr/>
        </p:nvSpPr>
        <p:spPr>
          <a:xfrm>
            <a:off x="690784" y="907516"/>
            <a:ext cx="5825440" cy="5721003"/>
          </a:xfrm>
          <a:prstGeom prst="ellipse">
            <a:avLst/>
          </a:prstGeom>
          <a:pattFill prst="pct10">
            <a:fgClr>
              <a:srgbClr val="C05535"/>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E5635E4-818B-D40C-5B82-E55A0F134A32}"/>
              </a:ext>
            </a:extLst>
          </p:cNvPr>
          <p:cNvSpPr/>
          <p:nvPr/>
        </p:nvSpPr>
        <p:spPr>
          <a:xfrm>
            <a:off x="883019" y="3474179"/>
            <a:ext cx="1865556" cy="185347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4BAC41B-4394-1398-AF13-8835CF78A579}"/>
              </a:ext>
            </a:extLst>
          </p:cNvPr>
          <p:cNvSpPr/>
          <p:nvPr/>
        </p:nvSpPr>
        <p:spPr>
          <a:xfrm>
            <a:off x="2748575" y="2047169"/>
            <a:ext cx="3659743" cy="363453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C456200-10E3-7D8D-FDD4-E8C07A2C3B97}"/>
              </a:ext>
            </a:extLst>
          </p:cNvPr>
          <p:cNvSpPr txBox="1"/>
          <p:nvPr/>
        </p:nvSpPr>
        <p:spPr>
          <a:xfrm>
            <a:off x="1003661" y="3693028"/>
            <a:ext cx="14777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rial" panose="020B0604020202020204" pitchFamily="34" charset="0"/>
                <a:cs typeface="Arial" panose="020B0604020202020204" pitchFamily="34" charset="0"/>
              </a:rPr>
              <a:t>Small Toolbox</a:t>
            </a:r>
          </a:p>
        </p:txBody>
      </p:sp>
      <p:sp>
        <p:nvSpPr>
          <p:cNvPr id="21" name="TextBox 20">
            <a:extLst>
              <a:ext uri="{FF2B5EF4-FFF2-40B4-BE49-F238E27FC236}">
                <a16:creationId xmlns:a16="http://schemas.microsoft.com/office/drawing/2014/main" id="{9E8B9A5A-DC6D-C3A6-247C-2393BA6A3C17}"/>
              </a:ext>
            </a:extLst>
          </p:cNvPr>
          <p:cNvSpPr txBox="1"/>
          <p:nvPr/>
        </p:nvSpPr>
        <p:spPr>
          <a:xfrm>
            <a:off x="2304911" y="1422616"/>
            <a:ext cx="2597186"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Fires of Distress</a:t>
            </a:r>
          </a:p>
        </p:txBody>
      </p:sp>
      <p:sp>
        <p:nvSpPr>
          <p:cNvPr id="24" name="TextBox 23">
            <a:extLst>
              <a:ext uri="{FF2B5EF4-FFF2-40B4-BE49-F238E27FC236}">
                <a16:creationId xmlns:a16="http://schemas.microsoft.com/office/drawing/2014/main" id="{BDEA5B5F-306E-6789-C859-256A26704A19}"/>
              </a:ext>
            </a:extLst>
          </p:cNvPr>
          <p:cNvSpPr txBox="1"/>
          <p:nvPr/>
        </p:nvSpPr>
        <p:spPr>
          <a:xfrm>
            <a:off x="3526698" y="2862031"/>
            <a:ext cx="2103495"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Large Toolbox</a:t>
            </a:r>
          </a:p>
        </p:txBody>
      </p:sp>
      <p:sp>
        <p:nvSpPr>
          <p:cNvPr id="6" name="Right Triangle 5">
            <a:extLst>
              <a:ext uri="{FF2B5EF4-FFF2-40B4-BE49-F238E27FC236}">
                <a16:creationId xmlns:a16="http://schemas.microsoft.com/office/drawing/2014/main" id="{C07F1CAA-FB8D-41E3-B98D-170D4938AF8A}"/>
              </a:ext>
            </a:extLst>
          </p:cNvPr>
          <p:cNvSpPr/>
          <p:nvPr/>
        </p:nvSpPr>
        <p:spPr>
          <a:xfrm rot="16200000" flipH="1" flipV="1">
            <a:off x="4842057" y="-4854739"/>
            <a:ext cx="920199" cy="10604312"/>
          </a:xfrm>
          <a:prstGeom prst="rtTriangle">
            <a:avLst/>
          </a:prstGeom>
          <a:solidFill>
            <a:srgbClr val="C03D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582F"/>
              </a:solidFill>
              <a:latin typeface="Arial" panose="020B0604020202020204" pitchFamily="34" charset="0"/>
            </a:endParaRPr>
          </a:p>
        </p:txBody>
      </p:sp>
      <p:sp>
        <p:nvSpPr>
          <p:cNvPr id="7" name="TextBox 6">
            <a:extLst>
              <a:ext uri="{FF2B5EF4-FFF2-40B4-BE49-F238E27FC236}">
                <a16:creationId xmlns:a16="http://schemas.microsoft.com/office/drawing/2014/main" id="{E14B808A-EE99-47EC-655C-B89D14D35E6B}"/>
              </a:ext>
            </a:extLst>
          </p:cNvPr>
          <p:cNvSpPr txBox="1"/>
          <p:nvPr/>
        </p:nvSpPr>
        <p:spPr>
          <a:xfrm>
            <a:off x="7108907" y="2761635"/>
            <a:ext cx="38794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But distress does not have to lead to aggression; we can express ourselves without using aggression.</a:t>
            </a:r>
          </a:p>
        </p:txBody>
      </p:sp>
      <p:sp>
        <p:nvSpPr>
          <p:cNvPr id="8" name="TextBox 7">
            <a:extLst>
              <a:ext uri="{FF2B5EF4-FFF2-40B4-BE49-F238E27FC236}">
                <a16:creationId xmlns:a16="http://schemas.microsoft.com/office/drawing/2014/main" id="{2994B6B6-1EC3-EB16-A67E-B4EBAB413B91}"/>
              </a:ext>
            </a:extLst>
          </p:cNvPr>
          <p:cNvSpPr txBox="1"/>
          <p:nvPr/>
        </p:nvSpPr>
        <p:spPr>
          <a:xfrm>
            <a:off x="7132376" y="1681905"/>
            <a:ext cx="385597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As this diagram shows, aggressive expression is caused by the fires of distress.</a:t>
            </a:r>
            <a:endParaRPr lang="en-US" sz="2000" dirty="0"/>
          </a:p>
        </p:txBody>
      </p:sp>
      <p:sp>
        <p:nvSpPr>
          <p:cNvPr id="9" name="TextBox 8">
            <a:extLst>
              <a:ext uri="{FF2B5EF4-FFF2-40B4-BE49-F238E27FC236}">
                <a16:creationId xmlns:a16="http://schemas.microsoft.com/office/drawing/2014/main" id="{5DDC58B1-6B71-8E14-1A56-63ADA259A551}"/>
              </a:ext>
            </a:extLst>
          </p:cNvPr>
          <p:cNvSpPr txBox="1"/>
          <p:nvPr/>
        </p:nvSpPr>
        <p:spPr>
          <a:xfrm>
            <a:off x="7108906" y="5161081"/>
            <a:ext cx="387944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When we learn skills for non-aggressive expression, we gain access to a much larger range of options.</a:t>
            </a:r>
          </a:p>
        </p:txBody>
      </p:sp>
      <p:sp>
        <p:nvSpPr>
          <p:cNvPr id="11" name="TextBox 10">
            <a:extLst>
              <a:ext uri="{FF2B5EF4-FFF2-40B4-BE49-F238E27FC236}">
                <a16:creationId xmlns:a16="http://schemas.microsoft.com/office/drawing/2014/main" id="{F9CADEB6-8271-867D-595E-01652BC86E2A}"/>
              </a:ext>
            </a:extLst>
          </p:cNvPr>
          <p:cNvSpPr txBox="1"/>
          <p:nvPr/>
        </p:nvSpPr>
        <p:spPr>
          <a:xfrm>
            <a:off x="7137480" y="4115246"/>
            <a:ext cx="367203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Arial"/>
              </a:rPr>
              <a:t>Aggression is a small toolbox. Non-aggressive expression is a much larger toolbox.</a:t>
            </a:r>
            <a:endParaRPr lang="en-US" sz="2000" dirty="0"/>
          </a:p>
        </p:txBody>
      </p:sp>
      <p:sp>
        <p:nvSpPr>
          <p:cNvPr id="14" name="TextBox 13">
            <a:extLst>
              <a:ext uri="{FF2B5EF4-FFF2-40B4-BE49-F238E27FC236}">
                <a16:creationId xmlns:a16="http://schemas.microsoft.com/office/drawing/2014/main" id="{30864CE3-293F-D4C2-A7B1-CB0E0E7EBD6A}"/>
              </a:ext>
            </a:extLst>
          </p:cNvPr>
          <p:cNvSpPr txBox="1"/>
          <p:nvPr/>
        </p:nvSpPr>
        <p:spPr>
          <a:xfrm>
            <a:off x="690784" y="4378876"/>
            <a:ext cx="2103495" cy="646331"/>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Aggressive Expression</a:t>
            </a:r>
          </a:p>
        </p:txBody>
      </p:sp>
      <p:sp>
        <p:nvSpPr>
          <p:cNvPr id="20" name="TextBox 19">
            <a:extLst>
              <a:ext uri="{FF2B5EF4-FFF2-40B4-BE49-F238E27FC236}">
                <a16:creationId xmlns:a16="http://schemas.microsoft.com/office/drawing/2014/main" id="{3F7F0F51-838C-C2D8-6534-A2BEB8F858EF}"/>
              </a:ext>
            </a:extLst>
          </p:cNvPr>
          <p:cNvSpPr txBox="1"/>
          <p:nvPr/>
        </p:nvSpPr>
        <p:spPr>
          <a:xfrm>
            <a:off x="3641627" y="3666512"/>
            <a:ext cx="189226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Non-Aggressive Expression</a:t>
            </a:r>
          </a:p>
        </p:txBody>
      </p:sp>
      <p:sp>
        <p:nvSpPr>
          <p:cNvPr id="26" name="TextBox 25">
            <a:extLst>
              <a:ext uri="{FF2B5EF4-FFF2-40B4-BE49-F238E27FC236}">
                <a16:creationId xmlns:a16="http://schemas.microsoft.com/office/drawing/2014/main" id="{6E48C1CE-963F-C009-EA05-CFCACE47CF68}"/>
              </a:ext>
            </a:extLst>
          </p:cNvPr>
          <p:cNvSpPr txBox="1"/>
          <p:nvPr/>
        </p:nvSpPr>
        <p:spPr>
          <a:xfrm>
            <a:off x="7132376" y="907516"/>
            <a:ext cx="4039929" cy="707886"/>
          </a:xfrm>
          <a:prstGeom prst="rect">
            <a:avLst/>
          </a:prstGeom>
          <a:noFill/>
        </p:spPr>
        <p:txBody>
          <a:bodyPr wrap="square">
            <a:spAutoFit/>
          </a:bodyPr>
          <a:lstStyle/>
          <a:p>
            <a:r>
              <a:rPr lang="en-US" sz="2000" dirty="0">
                <a:cs typeface="Arial"/>
              </a:rPr>
              <a:t>Aggression is a form of expression.</a:t>
            </a:r>
          </a:p>
        </p:txBody>
      </p:sp>
    </p:spTree>
    <p:extLst>
      <p:ext uri="{BB962C8B-B14F-4D97-AF65-F5344CB8AC3E}">
        <p14:creationId xmlns:p14="http://schemas.microsoft.com/office/powerpoint/2010/main" val="5045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p:bldP spid="21" grpId="0"/>
      <p:bldP spid="24" grpId="0"/>
      <p:bldP spid="7" grpId="0"/>
      <p:bldP spid="8" grpId="0" build="allAtOnce"/>
      <p:bldP spid="9" grpId="0"/>
      <p:bldP spid="11" grpId="0"/>
      <p:bldP spid="14"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724E95-19FF-E750-9E6B-9679DC095703}"/>
              </a:ext>
            </a:extLst>
          </p:cNvPr>
          <p:cNvSpPr txBox="1"/>
          <p:nvPr/>
        </p:nvSpPr>
        <p:spPr>
          <a:xfrm>
            <a:off x="819622" y="4601887"/>
            <a:ext cx="10552756" cy="1938992"/>
          </a:xfrm>
          <a:prstGeom prst="rect">
            <a:avLst/>
          </a:prstGeom>
          <a:noFill/>
        </p:spPr>
        <p:txBody>
          <a:bodyPr wrap="square" lIns="91440" tIns="45720" rIns="91440" bIns="45720" anchor="t">
            <a:spAutoFit/>
          </a:bodyPr>
          <a:lstStyle/>
          <a:p>
            <a:pPr lvl="1"/>
            <a:r>
              <a:rPr lang="en-US" sz="2000" dirty="0">
                <a:latin typeface="Arial" panose="020B0604020202020204" pitchFamily="34" charset="0"/>
                <a:cs typeface="Arial" panose="020B0604020202020204" pitchFamily="34" charset="0"/>
              </a:rPr>
              <a:t>Even if you can only respond with a Level 1 competency, this can still make a big difference in your life and the lives of others. </a:t>
            </a:r>
          </a:p>
          <a:p>
            <a:pPr lvl="1"/>
            <a:endParaRPr lang="en-US" sz="1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Why do you think that is?</a:t>
            </a:r>
          </a:p>
          <a:p>
            <a:pPr lvl="1"/>
            <a:endParaRPr lang="en-US" sz="1000" dirty="0">
              <a:latin typeface="Arial" panose="020B0604020202020204" pitchFamily="34" charset="0"/>
              <a:cs typeface="Arial" panose="020B0604020202020204" pitchFamily="34" charset="0"/>
            </a:endParaRPr>
          </a:p>
          <a:p>
            <a:pPr lvl="1"/>
            <a:r>
              <a:rPr lang="en-US" sz="2000" dirty="0"/>
              <a:t>Our skill at Level 1 can vary in depth, such as when we make deeper connections between fires and our past experiences.</a:t>
            </a:r>
          </a:p>
        </p:txBody>
      </p:sp>
      <p:sp>
        <p:nvSpPr>
          <p:cNvPr id="8" name="Rectangle 7">
            <a:extLst>
              <a:ext uri="{FF2B5EF4-FFF2-40B4-BE49-F238E27FC236}">
                <a16:creationId xmlns:a16="http://schemas.microsoft.com/office/drawing/2014/main" id="{22BC9BF2-1C56-2C4C-A662-AF36B8107816}"/>
              </a:ext>
            </a:extLst>
          </p:cNvPr>
          <p:cNvSpPr/>
          <p:nvPr/>
        </p:nvSpPr>
        <p:spPr>
          <a:xfrm>
            <a:off x="11270593" y="-13367"/>
            <a:ext cx="457200" cy="914400"/>
          </a:xfrm>
          <a:prstGeom prst="rect">
            <a:avLst/>
          </a:prstGeom>
          <a:solidFill>
            <a:schemeClr val="bg2">
              <a:lumMod val="90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66D9CF3F-0BB8-5A4A-9258-317C7B05C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440" y="176892"/>
            <a:ext cx="677507" cy="5640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684D42A-7796-011B-29BA-2EC806F8FD1A}"/>
              </a:ext>
            </a:extLst>
          </p:cNvPr>
          <p:cNvGraphicFramePr>
            <a:graphicFrameLocks noGrp="1"/>
          </p:cNvGraphicFramePr>
          <p:nvPr>
            <p:extLst>
              <p:ext uri="{D42A27DB-BD31-4B8C-83A1-F6EECF244321}">
                <p14:modId xmlns:p14="http://schemas.microsoft.com/office/powerpoint/2010/main" val="1901215884"/>
              </p:ext>
            </p:extLst>
          </p:nvPr>
        </p:nvGraphicFramePr>
        <p:xfrm>
          <a:off x="1382447" y="1286617"/>
          <a:ext cx="9223535" cy="3103592"/>
        </p:xfrm>
        <a:graphic>
          <a:graphicData uri="http://schemas.openxmlformats.org/drawingml/2006/table">
            <a:tbl>
              <a:tblPr firstRow="1" firstCol="1" bandRow="1">
                <a:tableStyleId>{073A0DAA-6AF3-43AB-8588-CEC1D06C72B9}</a:tableStyleId>
              </a:tblPr>
              <a:tblGrid>
                <a:gridCol w="1185664">
                  <a:extLst>
                    <a:ext uri="{9D8B030D-6E8A-4147-A177-3AD203B41FA5}">
                      <a16:colId xmlns:a16="http://schemas.microsoft.com/office/drawing/2014/main" val="3017986553"/>
                    </a:ext>
                  </a:extLst>
                </a:gridCol>
                <a:gridCol w="1887793">
                  <a:extLst>
                    <a:ext uri="{9D8B030D-6E8A-4147-A177-3AD203B41FA5}">
                      <a16:colId xmlns:a16="http://schemas.microsoft.com/office/drawing/2014/main" val="1711974489"/>
                    </a:ext>
                  </a:extLst>
                </a:gridCol>
                <a:gridCol w="1887794">
                  <a:extLst>
                    <a:ext uri="{9D8B030D-6E8A-4147-A177-3AD203B41FA5}">
                      <a16:colId xmlns:a16="http://schemas.microsoft.com/office/drawing/2014/main" val="2618554406"/>
                    </a:ext>
                  </a:extLst>
                </a:gridCol>
                <a:gridCol w="2241754">
                  <a:extLst>
                    <a:ext uri="{9D8B030D-6E8A-4147-A177-3AD203B41FA5}">
                      <a16:colId xmlns:a16="http://schemas.microsoft.com/office/drawing/2014/main" val="474597537"/>
                    </a:ext>
                  </a:extLst>
                </a:gridCol>
                <a:gridCol w="2020530">
                  <a:extLst>
                    <a:ext uri="{9D8B030D-6E8A-4147-A177-3AD203B41FA5}">
                      <a16:colId xmlns:a16="http://schemas.microsoft.com/office/drawing/2014/main" val="2310257908"/>
                    </a:ext>
                  </a:extLst>
                </a:gridCol>
              </a:tblGrid>
              <a:tr h="329912">
                <a:tc>
                  <a:txBody>
                    <a:bodyPr/>
                    <a:lstStyle/>
                    <a:p>
                      <a:pPr marL="0" marR="0" algn="l">
                        <a:buNone/>
                      </a:pPr>
                      <a:r>
                        <a:rPr lang="en-US" sz="1400" kern="100" dirty="0">
                          <a:solidFill>
                            <a:schemeClr val="tx1"/>
                          </a:solidFill>
                          <a:effectLst/>
                        </a:rPr>
                        <a:t>Criteria</a:t>
                      </a:r>
                      <a:endParaRPr lang="en-US" sz="1400" kern="100" dirty="0">
                        <a:solidFill>
                          <a:schemeClr val="tx1"/>
                        </a:solidFill>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EFF"/>
                    </a:solidFill>
                  </a:tcPr>
                </a:tc>
                <a:tc>
                  <a:txBody>
                    <a:bodyPr/>
                    <a:lstStyle/>
                    <a:p>
                      <a:pPr marL="0" marR="0" algn="l">
                        <a:buNone/>
                      </a:pPr>
                      <a:r>
                        <a:rPr lang="en-US" sz="1400" kern="100" dirty="0">
                          <a:solidFill>
                            <a:schemeClr val="tx1"/>
                          </a:solidFill>
                          <a:effectLst/>
                        </a:rPr>
                        <a:t>Level I Competency</a:t>
                      </a:r>
                      <a:endParaRPr lang="en-US" sz="1400" kern="100" dirty="0">
                        <a:solidFill>
                          <a:schemeClr val="tx1"/>
                        </a:solidFill>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EFF"/>
                    </a:solidFill>
                  </a:tcPr>
                </a:tc>
                <a:tc>
                  <a:txBody>
                    <a:bodyPr/>
                    <a:lstStyle/>
                    <a:p>
                      <a:pPr marL="0" marR="0" algn="l">
                        <a:buNone/>
                      </a:pPr>
                      <a:r>
                        <a:rPr lang="en-US" sz="1400" kern="100" dirty="0">
                          <a:solidFill>
                            <a:schemeClr val="tx1"/>
                          </a:solidFill>
                          <a:effectLst/>
                        </a:rPr>
                        <a:t>Level II Competency</a:t>
                      </a:r>
                      <a:endParaRPr lang="en-US" sz="1400" kern="100" dirty="0">
                        <a:solidFill>
                          <a:schemeClr val="tx1"/>
                        </a:solidFill>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EFF"/>
                    </a:solidFill>
                  </a:tcPr>
                </a:tc>
                <a:tc>
                  <a:txBody>
                    <a:bodyPr/>
                    <a:lstStyle/>
                    <a:p>
                      <a:pPr marL="0" marR="0" algn="l">
                        <a:buNone/>
                      </a:pPr>
                      <a:r>
                        <a:rPr lang="en-US" sz="1400" kern="100" dirty="0">
                          <a:solidFill>
                            <a:schemeClr val="tx1"/>
                          </a:solidFill>
                          <a:effectLst/>
                        </a:rPr>
                        <a:t>Level III Competency</a:t>
                      </a:r>
                      <a:endParaRPr lang="en-US" sz="1400" kern="100" dirty="0">
                        <a:solidFill>
                          <a:schemeClr val="tx1"/>
                        </a:solidFill>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EFF"/>
                    </a:solidFill>
                  </a:tcPr>
                </a:tc>
                <a:tc>
                  <a:txBody>
                    <a:bodyPr/>
                    <a:lstStyle/>
                    <a:p>
                      <a:pPr marL="0" marR="0" algn="l">
                        <a:buNone/>
                      </a:pPr>
                      <a:r>
                        <a:rPr lang="en-US" sz="1400" kern="100" dirty="0">
                          <a:solidFill>
                            <a:schemeClr val="tx1"/>
                          </a:solidFill>
                          <a:effectLst/>
                        </a:rPr>
                        <a:t>Level IV Competency</a:t>
                      </a:r>
                      <a:endParaRPr lang="en-US" sz="1400" kern="100" dirty="0">
                        <a:solidFill>
                          <a:schemeClr val="tx1"/>
                        </a:solidFill>
                        <a:effectLst/>
                        <a:latin typeface="Aptos" panose="020B00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EFF"/>
                    </a:solidFill>
                  </a:tcPr>
                </a:tc>
                <a:extLst>
                  <a:ext uri="{0D108BD9-81ED-4DB2-BD59-A6C34878D82A}">
                    <a16:rowId xmlns:a16="http://schemas.microsoft.com/office/drawing/2014/main" val="3275157824"/>
                  </a:ext>
                </a:extLst>
              </a:tr>
              <a:tr h="2669377">
                <a:tc>
                  <a:txBody>
                    <a:bodyPr/>
                    <a:lstStyle/>
                    <a:p>
                      <a:pPr marL="0" marR="0" algn="l">
                        <a:buNone/>
                      </a:pPr>
                      <a:endParaRPr lang="en-US" sz="1400" b="0" kern="100" dirty="0">
                        <a:solidFill>
                          <a:schemeClr val="tx1"/>
                        </a:solidFill>
                        <a:effectLst/>
                      </a:endParaRPr>
                    </a:p>
                    <a:p>
                      <a:pPr marL="0" marR="0" algn="l">
                        <a:buNone/>
                      </a:pPr>
                      <a:r>
                        <a:rPr lang="en-US" sz="1400" b="0" kern="100" dirty="0">
                          <a:solidFill>
                            <a:schemeClr val="tx1"/>
                          </a:solidFill>
                          <a:effectLst/>
                        </a:rPr>
                        <a:t>You are developing self-awareness of distress when acting aggressively or thinking aggressive thoughts.</a:t>
                      </a:r>
                    </a:p>
                    <a:p>
                      <a:pPr marL="0" marR="0" algn="l">
                        <a:buNone/>
                      </a:pPr>
                      <a:r>
                        <a:rPr lang="en-US" sz="1400" kern="100" dirty="0">
                          <a:solidFill>
                            <a:schemeClr val="tx1"/>
                          </a:solidFill>
                          <a:effectLst/>
                        </a:rPr>
                        <a:t> </a:t>
                      </a:r>
                      <a:endParaRPr lang="en-US" sz="1400" kern="100" dirty="0">
                        <a:solidFill>
                          <a:schemeClr val="tx1"/>
                        </a:solidFill>
                        <a:effectLst/>
                        <a:latin typeface="Aptos" panose="020B0004020202020204" pitchFamily="34"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buNone/>
                      </a:pPr>
                      <a:endParaRPr lang="en-US" sz="1400" kern="100" dirty="0">
                        <a:effectLst/>
                      </a:endParaRPr>
                    </a:p>
                    <a:p>
                      <a:pPr marL="0" marR="0" algn="l">
                        <a:buNone/>
                      </a:pPr>
                      <a:r>
                        <a:rPr lang="en-US" sz="1400" kern="100" dirty="0">
                          <a:effectLst/>
                        </a:rPr>
                        <a:t>You can recognize your feelings of distress underlying aggressive thoughts and actions after conflict/incident has occurred.</a:t>
                      </a:r>
                    </a:p>
                    <a:p>
                      <a:pPr marL="0" marR="0" algn="l">
                        <a:buNone/>
                      </a:pPr>
                      <a:r>
                        <a:rPr lang="en-US" sz="1400" kern="100" dirty="0">
                          <a:effectLst/>
                        </a:rPr>
                        <a:t> </a:t>
                      </a:r>
                    </a:p>
                    <a:p>
                      <a:pPr marL="0" marR="0" algn="l">
                        <a:buNone/>
                      </a:pPr>
                      <a:r>
                        <a:rPr lang="en-US" sz="1400" kern="100" dirty="0">
                          <a:effectLst/>
                        </a:rPr>
                        <a:t> </a:t>
                      </a:r>
                    </a:p>
                    <a:p>
                      <a:pPr marL="0" marR="0" algn="l">
                        <a:buNone/>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buNone/>
                      </a:pPr>
                      <a:endParaRPr lang="en-US" sz="1400" kern="100" dirty="0">
                        <a:effectLst/>
                      </a:endParaRPr>
                    </a:p>
                    <a:p>
                      <a:pPr marL="0" marR="0" algn="l">
                        <a:buNone/>
                      </a:pPr>
                      <a:r>
                        <a:rPr lang="en-US" sz="1400" kern="100" dirty="0">
                          <a:effectLst/>
                        </a:rPr>
                        <a:t>You can recognize your feelings of distress during the conflict/incident and you are able to attempt to stop or minimize the behavior during the conflict/ incident.</a:t>
                      </a:r>
                    </a:p>
                    <a:p>
                      <a:pPr marL="0" marR="0" algn="l">
                        <a:buNone/>
                      </a:pPr>
                      <a:r>
                        <a:rPr lang="en-US" sz="1400" kern="100" dirty="0">
                          <a:effectLst/>
                        </a:rPr>
                        <a:t> </a:t>
                      </a:r>
                    </a:p>
                    <a:p>
                      <a:pPr marL="0" marR="0" algn="l">
                        <a:buNone/>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buNone/>
                      </a:pPr>
                      <a:endParaRPr lang="en-US" sz="1400" kern="100" dirty="0">
                        <a:effectLst/>
                      </a:endParaRPr>
                    </a:p>
                    <a:p>
                      <a:pPr marL="0" marR="0" algn="l">
                        <a:buNone/>
                      </a:pPr>
                      <a:r>
                        <a:rPr lang="en-US" sz="1400" kern="100" dirty="0">
                          <a:effectLst/>
                        </a:rPr>
                        <a:t>You can recognize feelings of distress before aggression or aggressive thoughts. You can redirect these thoughts or actions and keep them from occurring.</a:t>
                      </a:r>
                    </a:p>
                    <a:p>
                      <a:pPr marL="0" marR="0" algn="l">
                        <a:buNone/>
                      </a:pPr>
                      <a:r>
                        <a:rPr lang="en-US" sz="1400" kern="100" dirty="0">
                          <a:effectLst/>
                        </a:rPr>
                        <a:t> </a:t>
                      </a:r>
                    </a:p>
                    <a:p>
                      <a:pPr marL="0" marR="0" algn="l">
                        <a:buNone/>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buNone/>
                      </a:pPr>
                      <a:endParaRPr lang="en-US" sz="1400" kern="100" dirty="0">
                        <a:effectLst/>
                      </a:endParaRPr>
                    </a:p>
                    <a:p>
                      <a:pPr marL="0" marR="0" algn="l">
                        <a:buNone/>
                      </a:pPr>
                      <a:r>
                        <a:rPr lang="en-US" sz="1400" kern="100" dirty="0">
                          <a:effectLst/>
                        </a:rPr>
                        <a:t>You can recognize that this skill is context dependent – we can be skilled at this awareness in some contexts but not others. As you practice getting more consistent, you can exercise self-compassion if your skill level fluctuates.</a:t>
                      </a:r>
                    </a:p>
                    <a:p>
                      <a:pPr marL="0" marR="0" algn="l">
                        <a:buNone/>
                      </a:pPr>
                      <a:r>
                        <a:rPr lang="en-US" sz="1400" kern="100" dirty="0">
                          <a:effectLst/>
                        </a:rPr>
                        <a:t> </a:t>
                      </a:r>
                      <a:endParaRPr lang="en-US" sz="1400" kern="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6530803"/>
                  </a:ext>
                </a:extLst>
              </a:tr>
            </a:tbl>
          </a:graphicData>
        </a:graphic>
      </p:graphicFrame>
      <p:sp>
        <p:nvSpPr>
          <p:cNvPr id="4" name="Right Triangle 3">
            <a:extLst>
              <a:ext uri="{FF2B5EF4-FFF2-40B4-BE49-F238E27FC236}">
                <a16:creationId xmlns:a16="http://schemas.microsoft.com/office/drawing/2014/main" id="{BD9AC2C1-0946-AF66-27C7-EE87DBC72241}"/>
              </a:ext>
            </a:extLst>
          </p:cNvPr>
          <p:cNvSpPr/>
          <p:nvPr/>
        </p:nvSpPr>
        <p:spPr>
          <a:xfrm rot="16200000" flipH="1" flipV="1">
            <a:off x="4842057" y="-4854739"/>
            <a:ext cx="920199" cy="10604312"/>
          </a:xfrm>
          <a:prstGeom prst="rtTriangle">
            <a:avLst/>
          </a:prstGeom>
          <a:solidFill>
            <a:srgbClr val="387F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582F"/>
              </a:solidFill>
              <a:latin typeface="Arial" panose="020B0604020202020204" pitchFamily="34" charset="0"/>
            </a:endParaRPr>
          </a:p>
        </p:txBody>
      </p:sp>
    </p:spTree>
    <p:extLst>
      <p:ext uri="{BB962C8B-B14F-4D97-AF65-F5344CB8AC3E}">
        <p14:creationId xmlns:p14="http://schemas.microsoft.com/office/powerpoint/2010/main" val="42486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g 27 21st Century Democracy Skills" id="{049FA2CD-6001-B543-A523-60AEF06E4FB4}" vid="{290C369E-A51D-0446-B6FD-C3EFA9BF1D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1198</TotalTime>
  <Words>2199</Words>
  <Application>Microsoft Macintosh PowerPoint</Application>
  <PresentationFormat>Widescreen</PresentationFormat>
  <Paragraphs>177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Calibri</vt:lpstr>
      <vt:lpstr>Marker Felt Thin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Clapes</dc:creator>
  <cp:lastModifiedBy>Paul Chappell</cp:lastModifiedBy>
  <cp:revision>91</cp:revision>
  <dcterms:created xsi:type="dcterms:W3CDTF">2024-09-08T00:15:22Z</dcterms:created>
  <dcterms:modified xsi:type="dcterms:W3CDTF">2025-08-09T00:25:14Z</dcterms:modified>
</cp:coreProperties>
</file>