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Lst>
  <p:notesMasterIdLst>
    <p:notesMasterId r:id="rId14"/>
  </p:notesMasterIdLst>
  <p:sldIdLst>
    <p:sldId id="259" r:id="rId2"/>
    <p:sldId id="281" r:id="rId3"/>
    <p:sldId id="323" r:id="rId4"/>
    <p:sldId id="317" r:id="rId5"/>
    <p:sldId id="314" r:id="rId6"/>
    <p:sldId id="292" r:id="rId7"/>
    <p:sldId id="322" r:id="rId8"/>
    <p:sldId id="318" r:id="rId9"/>
    <p:sldId id="315" r:id="rId10"/>
    <p:sldId id="321" r:id="rId11"/>
    <p:sldId id="324" r:id="rId12"/>
    <p:sldId id="320"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B32685-1EAB-4EFA-8089-0490A5FA24EA}">
  <a:tblStyle styleId="{67B32685-1EAB-4EFA-8089-0490A5FA24EA}"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3"/>
    <p:restoredTop sz="94643"/>
  </p:normalViewPr>
  <p:slideViewPr>
    <p:cSldViewPr snapToGrid="0">
      <p:cViewPr varScale="1">
        <p:scale>
          <a:sx n="118" d="100"/>
          <a:sy n="118" d="100"/>
        </p:scale>
        <p:origin x="208" y="8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mages.app.goo.gl/3RtwWut47Vqn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cosia.org/images?q=gif+light+breaking+through+fog+great+gatsby#id=56B781EA413EA35F79D52378F7302E11614EB16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cosia.org/images?q=gif+light+breaking+through+fog+great+gatsby#id=56B781EA413EA35F79D52378F7302E11614EB16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cosia.org/images?q=gif+sunrise+inner+world#id=92A99699ABDE65ADD43063FC21DFB5FB9859F94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9be6cd0505_1_7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9be6cd0505_1_7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hlinkClick r:id="rId3"/>
              </a:rPr>
              <a:t>https://images.app.goo.gl/3RtwWut47VqnX</a:t>
            </a:r>
            <a:endParaRPr lang="en-US" dirty="0"/>
          </a:p>
          <a:p>
            <a:pPr marL="0" lvl="0" indent="0" algn="l" rtl="0">
              <a:spcBef>
                <a:spcPts val="0"/>
              </a:spcBef>
              <a:spcAft>
                <a:spcPts val="0"/>
              </a:spcAft>
              <a:buNone/>
            </a:pPr>
            <a:endParaRPr dirty="0"/>
          </a:p>
        </p:txBody>
      </p:sp>
      <p:sp>
        <p:nvSpPr>
          <p:cNvPr id="620" name="Google Shape;620;g9be6cd0505_1_7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be6cd0505_1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9be6cd0505_1_1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100" b="1" i="0" u="none" strike="noStrike" cap="none" dirty="0">
                <a:solidFill>
                  <a:srgbClr val="000000"/>
                </a:solidFill>
                <a:effectLst/>
                <a:latin typeface="Arial"/>
                <a:ea typeface="Arial"/>
                <a:cs typeface="Arial"/>
                <a:sym typeface="Arial"/>
              </a:rPr>
              <a:t>These four skills</a:t>
            </a:r>
            <a:r>
              <a:rPr lang="en-US" sz="1100" b="0" i="0" u="none" strike="noStrike" cap="none" dirty="0">
                <a:solidFill>
                  <a:srgbClr val="000000"/>
                </a:solidFill>
                <a:effectLst/>
                <a:latin typeface="Arial"/>
                <a:ea typeface="Arial"/>
                <a:cs typeface="Arial"/>
                <a:sym typeface="Arial"/>
              </a:rPr>
              <a:t> for calming ourselves down are </a:t>
            </a:r>
            <a:r>
              <a:rPr lang="en-US" sz="1100" b="1" i="0" u="none" strike="noStrike" cap="none" dirty="0">
                <a:solidFill>
                  <a:srgbClr val="000000"/>
                </a:solidFill>
                <a:effectLst/>
                <a:latin typeface="Arial"/>
                <a:ea typeface="Arial"/>
                <a:cs typeface="Arial"/>
                <a:sym typeface="Arial"/>
              </a:rPr>
              <a:t>psychological techniques</a:t>
            </a:r>
            <a:r>
              <a:rPr lang="en-US" sz="1100" b="0" i="0" u="none" strike="noStrike" cap="none" dirty="0">
                <a:solidFill>
                  <a:srgbClr val="000000"/>
                </a:solidFill>
                <a:effectLst/>
                <a:latin typeface="Arial"/>
                <a:ea typeface="Arial"/>
                <a:cs typeface="Arial"/>
                <a:sym typeface="Arial"/>
              </a:rPr>
              <a:t> and are primarily meant to help us remain calm in the midst of conflicts with other humans. </a:t>
            </a:r>
          </a:p>
          <a:p>
            <a:r>
              <a:rPr lang="en-US" sz="1100" b="0" i="0" u="none" strike="noStrike" cap="none" dirty="0">
                <a:solidFill>
                  <a:srgbClr val="000000"/>
                </a:solidFill>
                <a:effectLst/>
                <a:latin typeface="Arial"/>
                <a:ea typeface="Arial"/>
                <a:cs typeface="Arial"/>
                <a:sym typeface="Arial"/>
              </a:rPr>
              <a:t>There are also </a:t>
            </a:r>
            <a:r>
              <a:rPr lang="en-US" sz="1100" b="1" i="0" u="none" strike="noStrike" cap="none" dirty="0">
                <a:solidFill>
                  <a:srgbClr val="000000"/>
                </a:solidFill>
                <a:effectLst/>
                <a:latin typeface="Arial"/>
                <a:ea typeface="Arial"/>
                <a:cs typeface="Arial"/>
                <a:sym typeface="Arial"/>
              </a:rPr>
              <a:t>physical techniques</a:t>
            </a:r>
            <a:r>
              <a:rPr lang="en-US" sz="1100" b="0" i="0" u="none" strike="noStrike" cap="none" dirty="0">
                <a:solidFill>
                  <a:srgbClr val="000000"/>
                </a:solidFill>
                <a:effectLst/>
                <a:latin typeface="Arial"/>
                <a:ea typeface="Arial"/>
                <a:cs typeface="Arial"/>
                <a:sym typeface="Arial"/>
              </a:rPr>
              <a:t>, such as “tactical breathing” (next slide) that can help us remain calm in conflicts with humans, or in emergency situations of any kind.</a:t>
            </a:r>
          </a:p>
          <a:p>
            <a:pPr marL="0" lvl="0" indent="0" algn="l" rtl="0">
              <a:spcBef>
                <a:spcPts val="0"/>
              </a:spcBef>
              <a:spcAft>
                <a:spcPts val="0"/>
              </a:spcAft>
              <a:buNone/>
            </a:pPr>
            <a:endParaRPr sz="1200" b="1"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53" name="Google Shape;653;g9be6cd0505_1_1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61758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be6cd0505_1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9be6cd0505_1_1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100" b="1" i="0" u="none" strike="noStrike" cap="none" dirty="0">
                <a:solidFill>
                  <a:srgbClr val="000000"/>
                </a:solidFill>
                <a:effectLst/>
                <a:latin typeface="Arial"/>
                <a:ea typeface="Arial"/>
                <a:cs typeface="Arial"/>
                <a:sym typeface="Arial"/>
              </a:rPr>
              <a:t>These four skills</a:t>
            </a:r>
            <a:r>
              <a:rPr lang="en-US" sz="1100" b="0" i="0" u="none" strike="noStrike" cap="none" dirty="0">
                <a:solidFill>
                  <a:srgbClr val="000000"/>
                </a:solidFill>
                <a:effectLst/>
                <a:latin typeface="Arial"/>
                <a:ea typeface="Arial"/>
                <a:cs typeface="Arial"/>
                <a:sym typeface="Arial"/>
              </a:rPr>
              <a:t> for calming ourselves down are </a:t>
            </a:r>
            <a:r>
              <a:rPr lang="en-US" sz="1100" b="1" i="0" u="none" strike="noStrike" cap="none" dirty="0">
                <a:solidFill>
                  <a:srgbClr val="000000"/>
                </a:solidFill>
                <a:effectLst/>
                <a:latin typeface="Arial"/>
                <a:ea typeface="Arial"/>
                <a:cs typeface="Arial"/>
                <a:sym typeface="Arial"/>
              </a:rPr>
              <a:t>psychological techniques</a:t>
            </a:r>
            <a:r>
              <a:rPr lang="en-US" sz="1100" b="0" i="0" u="none" strike="noStrike" cap="none" dirty="0">
                <a:solidFill>
                  <a:srgbClr val="000000"/>
                </a:solidFill>
                <a:effectLst/>
                <a:latin typeface="Arial"/>
                <a:ea typeface="Arial"/>
                <a:cs typeface="Arial"/>
                <a:sym typeface="Arial"/>
              </a:rPr>
              <a:t> and are primarily meant to help us remain calm in the midst of conflicts with other humans. </a:t>
            </a:r>
          </a:p>
          <a:p>
            <a:r>
              <a:rPr lang="en-US" sz="1100" b="0" i="0" u="none" strike="noStrike" cap="none" dirty="0">
                <a:solidFill>
                  <a:srgbClr val="000000"/>
                </a:solidFill>
                <a:effectLst/>
                <a:latin typeface="Arial"/>
                <a:ea typeface="Arial"/>
                <a:cs typeface="Arial"/>
                <a:sym typeface="Arial"/>
              </a:rPr>
              <a:t>There are also </a:t>
            </a:r>
            <a:r>
              <a:rPr lang="en-US" sz="1100" b="1" i="0" u="none" strike="noStrike" cap="none" dirty="0">
                <a:solidFill>
                  <a:srgbClr val="000000"/>
                </a:solidFill>
                <a:effectLst/>
                <a:latin typeface="Arial"/>
                <a:ea typeface="Arial"/>
                <a:cs typeface="Arial"/>
                <a:sym typeface="Arial"/>
              </a:rPr>
              <a:t>physical techniques</a:t>
            </a:r>
            <a:r>
              <a:rPr lang="en-US" sz="1100" b="0" i="0" u="none" strike="noStrike" cap="none" dirty="0">
                <a:solidFill>
                  <a:srgbClr val="000000"/>
                </a:solidFill>
                <a:effectLst/>
                <a:latin typeface="Arial"/>
                <a:ea typeface="Arial"/>
                <a:cs typeface="Arial"/>
                <a:sym typeface="Arial"/>
              </a:rPr>
              <a:t>, such as “tactical breathing” (next slide) that can help us remain calm in conflicts with humans, or in emergency situations of any kind.</a:t>
            </a:r>
          </a:p>
          <a:p>
            <a:pPr marL="0" lvl="0" indent="0" algn="l" rtl="0">
              <a:spcBef>
                <a:spcPts val="0"/>
              </a:spcBef>
              <a:spcAft>
                <a:spcPts val="0"/>
              </a:spcAft>
              <a:buNone/>
            </a:pPr>
            <a:endParaRPr sz="1200" b="1"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53" name="Google Shape;653;g9be6cd0505_1_1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15192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be6cd0505_1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9be6cd0505_1_1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Courier New" panose="02070309020205020404" pitchFamily="49" charset="0"/>
              <a:buChar char="o"/>
            </a:pPr>
            <a:r>
              <a:rPr lang="en-US" sz="1200" dirty="0">
                <a:highlight>
                  <a:srgbClr val="FFFFFF"/>
                </a:highlight>
                <a:latin typeface="Calibri" panose="020F0502020204030204" pitchFamily="34" charset="0"/>
                <a:ea typeface="Times New Roman" panose="02020603050405020304" pitchFamily="18" charset="0"/>
                <a:cs typeface="Calibri" panose="020F0502020204030204" pitchFamily="34" charset="0"/>
              </a:rPr>
              <a:t>Soldiers need to learn to be calm in the midst of very difficult and even life threatening struggles.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en-US" sz="1200" dirty="0">
                <a:highlight>
                  <a:srgbClr val="FFFFFF"/>
                </a:highlight>
                <a:latin typeface="Calibri" panose="020F0502020204030204" pitchFamily="34" charset="0"/>
                <a:ea typeface="Times New Roman" panose="02020603050405020304" pitchFamily="18" charset="0"/>
                <a:cs typeface="Calibri" panose="020F0502020204030204" pitchFamily="34" charset="0"/>
              </a:rPr>
              <a:t>Many soldiers use Tactical Breathing, which can also be called Combat Breathing or Four Count Breathing to help them stay calm under fire.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en-US" sz="1200" dirty="0">
                <a:highlight>
                  <a:srgbClr val="FFFFFF"/>
                </a:highlight>
                <a:latin typeface="Calibri" panose="020F0502020204030204" pitchFamily="34" charset="0"/>
                <a:ea typeface="Times New Roman" panose="02020603050405020304" pitchFamily="18" charset="0"/>
                <a:cs typeface="Calibri" panose="020F0502020204030204" pitchFamily="34" charset="0"/>
              </a:rPr>
              <a:t>It is similar to breathing techniques in the yogic tradition that are thousands of years old.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pPr>
            <a:r>
              <a:rPr lang="en-US" sz="1200" b="1" i="1" dirty="0">
                <a:solidFill>
                  <a:srgbClr val="7030A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Have students read along with you from p. 4 of their worksheets </a:t>
            </a:r>
            <a:r>
              <a:rPr lang="en-US" sz="1200" dirty="0">
                <a:highlight>
                  <a:srgbClr val="FFFFFF"/>
                </a:highlight>
                <a:latin typeface="Calibri" panose="020F0502020204030204" pitchFamily="34" charset="0"/>
                <a:ea typeface="Times New Roman" panose="02020603050405020304" pitchFamily="18" charset="0"/>
                <a:cs typeface="Calibri" panose="020F0502020204030204" pitchFamily="34" charset="0"/>
              </a:rPr>
              <a:t>the following passage from Lt. Col. Dave Grossman’s book </a:t>
            </a:r>
            <a:r>
              <a:rPr lang="en-US" sz="1200" i="1" dirty="0">
                <a:highlight>
                  <a:srgbClr val="FFFFFF"/>
                </a:highlight>
                <a:latin typeface="Calibri" panose="020F0502020204030204" pitchFamily="34" charset="0"/>
                <a:ea typeface="Times New Roman" panose="02020603050405020304" pitchFamily="18" charset="0"/>
                <a:cs typeface="Calibri" panose="020F0502020204030204" pitchFamily="34" charset="0"/>
              </a:rPr>
              <a:t>On Combat</a:t>
            </a:r>
            <a:r>
              <a:rPr lang="en-US" sz="1200" dirty="0">
                <a:highlight>
                  <a:srgbClr val="FFFFFF"/>
                </a:highlight>
                <a:latin typeface="Calibri" panose="020F0502020204030204" pitchFamily="34" charset="0"/>
                <a:ea typeface="Times New Roman" panose="02020603050405020304" pitchFamily="18" charset="0"/>
                <a:cs typeface="Calibri" panose="020F0502020204030204" pitchFamily="34"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200" b="1"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53" name="Google Shape;653;g9be6cd0505_1_1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81083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for GIF</a:t>
            </a:r>
            <a:endParaRPr lang="en-US" dirty="0">
              <a:hlinkClick r:id="rId3"/>
            </a:endParaRPr>
          </a:p>
          <a:p>
            <a:r>
              <a:rPr lang="en-US" dirty="0"/>
              <a:t>http://</a:t>
            </a:r>
            <a:r>
              <a:rPr lang="en-US" dirty="0" err="1"/>
              <a:t>jbkengineering.co.za</a:t>
            </a:r>
            <a:r>
              <a:rPr lang="en-US" dirty="0"/>
              <a:t>/</a:t>
            </a:r>
          </a:p>
        </p:txBody>
      </p:sp>
      <p:sp>
        <p:nvSpPr>
          <p:cNvPr id="4" name="Slide Number Placeholder 3"/>
          <p:cNvSpPr>
            <a:spLocks noGrp="1"/>
          </p:cNvSpPr>
          <p:nvPr>
            <p:ph type="sldNum" sz="quarter" idx="5"/>
          </p:nvPr>
        </p:nvSpPr>
        <p:spPr/>
        <p:txBody>
          <a:bodyPr/>
          <a:lstStyle/>
          <a:p>
            <a:fld id="{524127E3-5C7B-D043-969B-943696F99737}" type="slidenum">
              <a:rPr lang="en-US" smtClean="0"/>
              <a:t>2</a:t>
            </a:fld>
            <a:endParaRPr lang="en-US"/>
          </a:p>
        </p:txBody>
      </p:sp>
    </p:spTree>
    <p:extLst>
      <p:ext uri="{BB962C8B-B14F-4D97-AF65-F5344CB8AC3E}">
        <p14:creationId xmlns:p14="http://schemas.microsoft.com/office/powerpoint/2010/main" val="304371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for GIF</a:t>
            </a:r>
            <a:endParaRPr lang="en-US" dirty="0">
              <a:hlinkClick r:id="rId3"/>
            </a:endParaRPr>
          </a:p>
          <a:p>
            <a:r>
              <a:rPr lang="en-US" dirty="0"/>
              <a:t>http://</a:t>
            </a:r>
            <a:r>
              <a:rPr lang="en-US" dirty="0" err="1"/>
              <a:t>jbkengineering.co.za</a:t>
            </a:r>
            <a:r>
              <a:rPr lang="en-US" dirty="0"/>
              <a:t>/</a:t>
            </a:r>
          </a:p>
        </p:txBody>
      </p:sp>
      <p:sp>
        <p:nvSpPr>
          <p:cNvPr id="4" name="Slide Number Placeholder 3"/>
          <p:cNvSpPr>
            <a:spLocks noGrp="1"/>
          </p:cNvSpPr>
          <p:nvPr>
            <p:ph type="sldNum" sz="quarter" idx="5"/>
          </p:nvPr>
        </p:nvSpPr>
        <p:spPr/>
        <p:txBody>
          <a:bodyPr/>
          <a:lstStyle/>
          <a:p>
            <a:fld id="{524127E3-5C7B-D043-969B-943696F99737}" type="slidenum">
              <a:rPr lang="en-US" smtClean="0"/>
              <a:t>3</a:t>
            </a:fld>
            <a:endParaRPr lang="en-US"/>
          </a:p>
        </p:txBody>
      </p:sp>
    </p:spTree>
    <p:extLst>
      <p:ext uri="{BB962C8B-B14F-4D97-AF65-F5344CB8AC3E}">
        <p14:creationId xmlns:p14="http://schemas.microsoft.com/office/powerpoint/2010/main" val="47007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for GIF</a:t>
            </a:r>
            <a:endParaRPr lang="en-US" dirty="0">
              <a:hlinkClick r:id="rId3"/>
            </a:endParaRPr>
          </a:p>
          <a:p>
            <a:endParaRPr lang="en-US" dirty="0"/>
          </a:p>
        </p:txBody>
      </p:sp>
      <p:sp>
        <p:nvSpPr>
          <p:cNvPr id="4" name="Slide Number Placeholder 3"/>
          <p:cNvSpPr>
            <a:spLocks noGrp="1"/>
          </p:cNvSpPr>
          <p:nvPr>
            <p:ph type="sldNum" sz="quarter" idx="5"/>
          </p:nvPr>
        </p:nvSpPr>
        <p:spPr/>
        <p:txBody>
          <a:bodyPr/>
          <a:lstStyle/>
          <a:p>
            <a:fld id="{524127E3-5C7B-D043-969B-943696F99737}" type="slidenum">
              <a:rPr lang="en-US" smtClean="0"/>
              <a:t>4</a:t>
            </a:fld>
            <a:endParaRPr lang="en-US"/>
          </a:p>
        </p:txBody>
      </p:sp>
    </p:spTree>
    <p:extLst>
      <p:ext uri="{BB962C8B-B14F-4D97-AF65-F5344CB8AC3E}">
        <p14:creationId xmlns:p14="http://schemas.microsoft.com/office/powerpoint/2010/main" val="242428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be6cd0505_1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9be6cd0505_1_1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a:r>
              <a:rPr lang="en-US" sz="1100" b="0" i="0" u="none" strike="noStrike" cap="none" dirty="0">
                <a:solidFill>
                  <a:srgbClr val="000000"/>
                </a:solidFill>
                <a:effectLst/>
                <a:latin typeface="Arial"/>
                <a:ea typeface="Arial"/>
                <a:cs typeface="Arial"/>
                <a:sym typeface="Arial"/>
              </a:rPr>
              <a:t>He stayed calm!</a:t>
            </a:r>
          </a:p>
          <a:p>
            <a:pPr lvl="0"/>
            <a:r>
              <a:rPr lang="en-US" sz="1100" b="0" i="0" u="none" strike="noStrike" cap="none" dirty="0">
                <a:solidFill>
                  <a:srgbClr val="000000"/>
                </a:solidFill>
                <a:effectLst/>
                <a:latin typeface="Arial"/>
                <a:ea typeface="Arial"/>
                <a:cs typeface="Arial"/>
                <a:sym typeface="Arial"/>
              </a:rPr>
              <a:t>Staying calm is the first step to keeping other people calm.</a:t>
            </a:r>
          </a:p>
          <a:p>
            <a:pPr lvl="0"/>
            <a:r>
              <a:rPr lang="en-US" sz="1100" b="0" i="0" u="none" strike="noStrike" cap="none" dirty="0">
                <a:solidFill>
                  <a:srgbClr val="000000"/>
                </a:solidFill>
                <a:effectLst/>
                <a:latin typeface="Arial"/>
                <a:ea typeface="Arial"/>
                <a:cs typeface="Arial"/>
                <a:sym typeface="Arial"/>
              </a:rPr>
              <a:t>Telling people “Calm down” almost never works! </a:t>
            </a:r>
          </a:p>
          <a:p>
            <a:pPr lvl="0"/>
            <a:r>
              <a:rPr lang="en-US" sz="1100" b="1" i="1" u="none" strike="noStrike" cap="none" dirty="0">
                <a:solidFill>
                  <a:srgbClr val="000000"/>
                </a:solidFill>
                <a:effectLst/>
                <a:latin typeface="Arial"/>
                <a:ea typeface="Arial"/>
                <a:cs typeface="Arial"/>
                <a:sym typeface="Arial"/>
              </a:rPr>
              <a:t>Ask students:</a:t>
            </a:r>
            <a:r>
              <a:rPr lang="en-US" sz="1100" b="0" i="1"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Why does telling people to calm down rarely work? </a:t>
            </a:r>
            <a:r>
              <a:rPr lang="en-US" sz="1100" b="1" i="1" u="none" strike="noStrike" cap="none" dirty="0">
                <a:solidFill>
                  <a:srgbClr val="000000"/>
                </a:solidFill>
                <a:effectLst/>
                <a:latin typeface="Arial"/>
                <a:ea typeface="Arial"/>
                <a:cs typeface="Arial"/>
                <a:sym typeface="Arial"/>
              </a:rPr>
              <a:t>Allow for responses.</a:t>
            </a:r>
            <a:endParaRPr lang="en-US" sz="1100" b="0" i="0" u="none" strike="noStrike" cap="none" dirty="0">
              <a:solidFill>
                <a:srgbClr val="000000"/>
              </a:solidFill>
              <a:effectLst/>
              <a:latin typeface="Arial"/>
              <a:ea typeface="Arial"/>
              <a:cs typeface="Arial"/>
              <a:sym typeface="Arial"/>
            </a:endParaRPr>
          </a:p>
          <a:p>
            <a:pPr lvl="0"/>
            <a:r>
              <a:rPr lang="en-US" sz="1100" b="1" i="0" u="none" strike="noStrike" cap="none" dirty="0">
                <a:solidFill>
                  <a:srgbClr val="000000"/>
                </a:solidFill>
                <a:effectLst/>
                <a:latin typeface="Arial"/>
                <a:ea typeface="Arial"/>
                <a:cs typeface="Arial"/>
                <a:sym typeface="Arial"/>
              </a:rPr>
              <a:t>Answer:</a:t>
            </a:r>
            <a:r>
              <a:rPr lang="en-US" sz="1100" b="1" i="1"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When people are upset, they usually feel that they have a right to be upset, that they are justified in being upset. </a:t>
            </a:r>
          </a:p>
          <a:p>
            <a:pPr lvl="0"/>
            <a:r>
              <a:rPr lang="en-US" sz="1100" b="0" i="0" u="none" strike="noStrike" cap="none" dirty="0">
                <a:solidFill>
                  <a:srgbClr val="000000"/>
                </a:solidFill>
                <a:effectLst/>
                <a:latin typeface="Arial"/>
                <a:ea typeface="Arial"/>
                <a:cs typeface="Arial"/>
                <a:sym typeface="Arial"/>
              </a:rPr>
              <a:t>Telling people to calm down can feel dismissive of their distress and in some cases even demeaning.</a:t>
            </a:r>
          </a:p>
          <a:p>
            <a:pPr lvl="0"/>
            <a:r>
              <a:rPr lang="en-US" sz="1100" b="1" i="1" u="none" strike="noStrike" cap="none" dirty="0">
                <a:solidFill>
                  <a:srgbClr val="000000"/>
                </a:solidFill>
                <a:effectLst/>
                <a:latin typeface="Arial"/>
                <a:ea typeface="Arial"/>
                <a:cs typeface="Arial"/>
                <a:sym typeface="Arial"/>
              </a:rPr>
              <a:t>Ask students:</a:t>
            </a:r>
            <a:r>
              <a:rPr lang="en-US" sz="1100" b="0" i="1"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What else did Michael Keegan Key’s character do well? </a:t>
            </a:r>
            <a:r>
              <a:rPr lang="en-US" sz="1100" b="1" i="1" u="none" strike="noStrike" cap="none" dirty="0">
                <a:solidFill>
                  <a:srgbClr val="000000"/>
                </a:solidFill>
                <a:effectLst/>
                <a:latin typeface="Arial"/>
                <a:ea typeface="Arial"/>
                <a:cs typeface="Arial"/>
                <a:sym typeface="Arial"/>
              </a:rPr>
              <a:t>Allow for responses.</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sz="1200" b="1"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53" name="Google Shape;653;g9be6cd0505_1_1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52504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be6cd0505_1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9be6cd0505_1_1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53" name="Google Shape;653;g9be6cd0505_1_1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0993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be6cd0505_1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9be6cd0505_1_1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53" name="Google Shape;653;g9be6cd0505_1_1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4251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be6cd0505_1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9be6cd0505_1_1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53" name="Google Shape;653;g9be6cd0505_1_1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45356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9be6cd0505_1_1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9be6cd0505_1_17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u="sng"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53" name="Google Shape;653;g9be6cd0505_1_17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68635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2"/>
        <p:cNvGrpSpPr/>
        <p:nvPr/>
      </p:nvGrpSpPr>
      <p:grpSpPr>
        <a:xfrm>
          <a:off x="0" y="0"/>
          <a:ext cx="0" cy="0"/>
          <a:chOff x="0" y="0"/>
          <a:chExt cx="0" cy="0"/>
        </a:xfrm>
      </p:grpSpPr>
      <p:sp>
        <p:nvSpPr>
          <p:cNvPr id="373" name="Google Shape;373;p45"/>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4" name="Google Shape;374;p45"/>
          <p:cNvSpPr txBox="1">
            <a:spLocks noGrp="1"/>
          </p:cNvSpPr>
          <p:nvPr>
            <p:ph type="body" idx="1"/>
          </p:nvPr>
        </p:nvSpPr>
        <p:spPr>
          <a:xfrm>
            <a:off x="866216" y="1952625"/>
            <a:ext cx="6619200" cy="25623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375" name="Google Shape;375;p45"/>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6" name="Google Shape;376;p45"/>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7" name="Google Shape;377;p45"/>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505"/>
        <p:cNvGrpSpPr/>
        <p:nvPr/>
      </p:nvGrpSpPr>
      <p:grpSpPr>
        <a:xfrm>
          <a:off x="0" y="0"/>
          <a:ext cx="0" cy="0"/>
          <a:chOff x="0" y="0"/>
          <a:chExt cx="0" cy="0"/>
        </a:xfrm>
      </p:grpSpPr>
      <p:grpSp>
        <p:nvGrpSpPr>
          <p:cNvPr id="506" name="Google Shape;506;p56"/>
          <p:cNvGrpSpPr/>
          <p:nvPr/>
        </p:nvGrpSpPr>
        <p:grpSpPr>
          <a:xfrm>
            <a:off x="0" y="0"/>
            <a:ext cx="9144009" cy="5143500"/>
            <a:chOff x="0" y="0"/>
            <a:chExt cx="12192011" cy="6858000"/>
          </a:xfrm>
        </p:grpSpPr>
        <p:sp>
          <p:nvSpPr>
            <p:cNvPr id="507" name="Google Shape;507;p5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8" name="Google Shape;508;p5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9" name="Google Shape;509;p5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0" name="Google Shape;510;p5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1" name="Google Shape;511;p5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2" name="Google Shape;512;p5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3" name="Google Shape;513;p56"/>
            <p:cNvSpPr/>
            <p:nvPr/>
          </p:nvSpPr>
          <p:spPr>
            <a:xfrm rot="-589939">
              <a:off x="8490949" y="4185114"/>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4" name="Google Shape;514;p56"/>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15" name="Google Shape;515;p56"/>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16" name="Google Shape;516;p56"/>
          <p:cNvSpPr txBox="1"/>
          <p:nvPr/>
        </p:nvSpPr>
        <p:spPr>
          <a:xfrm>
            <a:off x="661175" y="455502"/>
            <a:ext cx="601500" cy="11772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7200" b="0" i="0">
                <a:solidFill>
                  <a:srgbClr val="EE52A4"/>
                </a:solidFill>
                <a:latin typeface="Arial"/>
                <a:ea typeface="Arial"/>
                <a:cs typeface="Arial"/>
                <a:sym typeface="Arial"/>
              </a:rPr>
              <a:t>“</a:t>
            </a:r>
            <a:endParaRPr sz="1100"/>
          </a:p>
        </p:txBody>
      </p:sp>
      <p:sp>
        <p:nvSpPr>
          <p:cNvPr id="517" name="Google Shape;517;p56"/>
          <p:cNvSpPr txBox="1"/>
          <p:nvPr/>
        </p:nvSpPr>
        <p:spPr>
          <a:xfrm>
            <a:off x="7413343" y="1960340"/>
            <a:ext cx="489600" cy="11772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7200" b="0" i="0">
                <a:solidFill>
                  <a:srgbClr val="EE52A4"/>
                </a:solidFill>
                <a:latin typeface="Arial"/>
                <a:ea typeface="Arial"/>
                <a:cs typeface="Arial"/>
                <a:sym typeface="Arial"/>
              </a:rPr>
              <a:t>”</a:t>
            </a:r>
            <a:endParaRPr sz="1100"/>
          </a:p>
        </p:txBody>
      </p:sp>
      <p:sp>
        <p:nvSpPr>
          <p:cNvPr id="518" name="Google Shape;518;p56"/>
          <p:cNvSpPr txBox="1">
            <a:spLocks noGrp="1"/>
          </p:cNvSpPr>
          <p:nvPr>
            <p:ph type="title"/>
          </p:nvPr>
        </p:nvSpPr>
        <p:spPr>
          <a:xfrm>
            <a:off x="1186409" y="736600"/>
            <a:ext cx="6340500" cy="2022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3000"/>
              <a:buFont typeface="Century Gothic"/>
              <a:buNone/>
              <a:defRPr sz="30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19" name="Google Shape;519;p56"/>
          <p:cNvSpPr txBox="1">
            <a:spLocks noGrp="1"/>
          </p:cNvSpPr>
          <p:nvPr>
            <p:ph type="body" idx="1"/>
          </p:nvPr>
        </p:nvSpPr>
        <p:spPr>
          <a:xfrm>
            <a:off x="1459459" y="2759075"/>
            <a:ext cx="5798400" cy="2568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b="0" i="0" cap="small">
                <a:solidFill>
                  <a:srgbClr val="EE52A4"/>
                </a:solidFill>
                <a:latin typeface="Century Gothic"/>
                <a:ea typeface="Century Gothic"/>
                <a:cs typeface="Century Gothic"/>
                <a:sym typeface="Century Gothic"/>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520" name="Google Shape;520;p56"/>
          <p:cNvSpPr txBox="1">
            <a:spLocks noGrp="1"/>
          </p:cNvSpPr>
          <p:nvPr>
            <p:ph type="body" idx="2"/>
          </p:nvPr>
        </p:nvSpPr>
        <p:spPr>
          <a:xfrm>
            <a:off x="866216" y="3771899"/>
            <a:ext cx="6933600" cy="7485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521" name="Google Shape;521;p56"/>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2" name="Google Shape;522;p56"/>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3" name="Google Shape;523;p56"/>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4" name="Google Shape;524;p56"/>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525"/>
        <p:cNvGrpSpPr/>
        <p:nvPr/>
      </p:nvGrpSpPr>
      <p:grpSpPr>
        <a:xfrm>
          <a:off x="0" y="0"/>
          <a:ext cx="0" cy="0"/>
          <a:chOff x="0" y="0"/>
          <a:chExt cx="0" cy="0"/>
        </a:xfrm>
      </p:grpSpPr>
      <p:grpSp>
        <p:nvGrpSpPr>
          <p:cNvPr id="526" name="Google Shape;526;p57"/>
          <p:cNvGrpSpPr/>
          <p:nvPr/>
        </p:nvGrpSpPr>
        <p:grpSpPr>
          <a:xfrm>
            <a:off x="0" y="0"/>
            <a:ext cx="9144009" cy="5143500"/>
            <a:chOff x="0" y="0"/>
            <a:chExt cx="12192011" cy="6858000"/>
          </a:xfrm>
        </p:grpSpPr>
        <p:sp>
          <p:nvSpPr>
            <p:cNvPr id="527" name="Google Shape;527;p5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8" name="Google Shape;528;p5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9" name="Google Shape;529;p5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0" name="Google Shape;530;p5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1" name="Google Shape;531;p5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2" name="Google Shape;532;p5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3" name="Google Shape;533;p57"/>
            <p:cNvSpPr/>
            <p:nvPr/>
          </p:nvSpPr>
          <p:spPr>
            <a:xfrm rot="-589939">
              <a:off x="8490949" y="419358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4" name="Google Shape;534;p57"/>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35" name="Google Shape;535;p57"/>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36" name="Google Shape;536;p57"/>
          <p:cNvSpPr txBox="1">
            <a:spLocks noGrp="1"/>
          </p:cNvSpPr>
          <p:nvPr>
            <p:ph type="title"/>
          </p:nvPr>
        </p:nvSpPr>
        <p:spPr>
          <a:xfrm>
            <a:off x="866216" y="1778000"/>
            <a:ext cx="6619200" cy="13668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3000"/>
              <a:buFont typeface="Century Gothic"/>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7" name="Google Shape;537;p57"/>
          <p:cNvSpPr txBox="1">
            <a:spLocks noGrp="1"/>
          </p:cNvSpPr>
          <p:nvPr>
            <p:ph type="body" idx="1"/>
          </p:nvPr>
        </p:nvSpPr>
        <p:spPr>
          <a:xfrm>
            <a:off x="866216" y="3768725"/>
            <a:ext cx="6619200" cy="6453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1200"/>
              <a:buNone/>
              <a:defRPr sz="1500" cap="none">
                <a:solidFill>
                  <a:srgbClr val="EE52A4"/>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538" name="Google Shape;538;p57"/>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9" name="Google Shape;539;p57"/>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0" name="Google Shape;540;p57"/>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1" name="Google Shape;541;p57"/>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542"/>
        <p:cNvGrpSpPr/>
        <p:nvPr/>
      </p:nvGrpSpPr>
      <p:grpSpPr>
        <a:xfrm>
          <a:off x="0" y="0"/>
          <a:ext cx="0" cy="0"/>
          <a:chOff x="0" y="0"/>
          <a:chExt cx="0" cy="0"/>
        </a:xfrm>
      </p:grpSpPr>
      <p:sp>
        <p:nvSpPr>
          <p:cNvPr id="543" name="Google Shape;543;p58"/>
          <p:cNvSpPr txBox="1">
            <a:spLocks noGrp="1"/>
          </p:cNvSpPr>
          <p:nvPr>
            <p:ph type="title"/>
          </p:nvPr>
        </p:nvSpPr>
        <p:spPr>
          <a:xfrm>
            <a:off x="866216" y="730251"/>
            <a:ext cx="6619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sz="2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4" name="Google Shape;544;p58"/>
          <p:cNvSpPr txBox="1">
            <a:spLocks noGrp="1"/>
          </p:cNvSpPr>
          <p:nvPr>
            <p:ph type="body" idx="1"/>
          </p:nvPr>
        </p:nvSpPr>
        <p:spPr>
          <a:xfrm>
            <a:off x="866216" y="1952626"/>
            <a:ext cx="23565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545" name="Google Shape;545;p58"/>
          <p:cNvSpPr txBox="1">
            <a:spLocks noGrp="1"/>
          </p:cNvSpPr>
          <p:nvPr>
            <p:ph type="body" idx="2"/>
          </p:nvPr>
        </p:nvSpPr>
        <p:spPr>
          <a:xfrm>
            <a:off x="866215" y="2384823"/>
            <a:ext cx="2356500" cy="21354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546" name="Google Shape;546;p58"/>
          <p:cNvSpPr txBox="1">
            <a:spLocks noGrp="1"/>
          </p:cNvSpPr>
          <p:nvPr>
            <p:ph type="body" idx="3"/>
          </p:nvPr>
        </p:nvSpPr>
        <p:spPr>
          <a:xfrm>
            <a:off x="3384541" y="1952625"/>
            <a:ext cx="23601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547" name="Google Shape;547;p58"/>
          <p:cNvSpPr txBox="1">
            <a:spLocks noGrp="1"/>
          </p:cNvSpPr>
          <p:nvPr>
            <p:ph type="body" idx="4"/>
          </p:nvPr>
        </p:nvSpPr>
        <p:spPr>
          <a:xfrm>
            <a:off x="3384541" y="2384822"/>
            <a:ext cx="2360100" cy="21354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548" name="Google Shape;548;p58"/>
          <p:cNvSpPr txBox="1">
            <a:spLocks noGrp="1"/>
          </p:cNvSpPr>
          <p:nvPr>
            <p:ph type="body" idx="5"/>
          </p:nvPr>
        </p:nvSpPr>
        <p:spPr>
          <a:xfrm>
            <a:off x="5916101" y="1952626"/>
            <a:ext cx="23592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549" name="Google Shape;549;p58"/>
          <p:cNvSpPr txBox="1">
            <a:spLocks noGrp="1"/>
          </p:cNvSpPr>
          <p:nvPr>
            <p:ph type="body" idx="6"/>
          </p:nvPr>
        </p:nvSpPr>
        <p:spPr>
          <a:xfrm>
            <a:off x="5916247" y="2384821"/>
            <a:ext cx="2359200" cy="21354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cxnSp>
        <p:nvCxnSpPr>
          <p:cNvPr id="550" name="Google Shape;550;p58"/>
          <p:cNvCxnSpPr/>
          <p:nvPr/>
        </p:nvCxnSpPr>
        <p:spPr>
          <a:xfrm>
            <a:off x="3302978" y="1927225"/>
            <a:ext cx="0" cy="2619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551" name="Google Shape;551;p58"/>
          <p:cNvCxnSpPr/>
          <p:nvPr/>
        </p:nvCxnSpPr>
        <p:spPr>
          <a:xfrm>
            <a:off x="5829301" y="1927225"/>
            <a:ext cx="0" cy="2619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552" name="Google Shape;552;p58"/>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53" name="Google Shape;553;p58"/>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54" name="Google Shape;554;p58"/>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555"/>
        <p:cNvGrpSpPr/>
        <p:nvPr/>
      </p:nvGrpSpPr>
      <p:grpSpPr>
        <a:xfrm>
          <a:off x="0" y="0"/>
          <a:ext cx="0" cy="0"/>
          <a:chOff x="0" y="0"/>
          <a:chExt cx="0" cy="0"/>
        </a:xfrm>
      </p:grpSpPr>
      <p:sp>
        <p:nvSpPr>
          <p:cNvPr id="556" name="Google Shape;556;p59"/>
          <p:cNvSpPr txBox="1">
            <a:spLocks noGrp="1"/>
          </p:cNvSpPr>
          <p:nvPr>
            <p:ph type="title"/>
          </p:nvPr>
        </p:nvSpPr>
        <p:spPr>
          <a:xfrm>
            <a:off x="866216" y="730251"/>
            <a:ext cx="6619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sz="2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57" name="Google Shape;557;p59"/>
          <p:cNvSpPr txBox="1">
            <a:spLocks noGrp="1"/>
          </p:cNvSpPr>
          <p:nvPr>
            <p:ph type="body" idx="1"/>
          </p:nvPr>
        </p:nvSpPr>
        <p:spPr>
          <a:xfrm>
            <a:off x="866216" y="3399633"/>
            <a:ext cx="22878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558" name="Google Shape;558;p59"/>
          <p:cNvSpPr>
            <a:spLocks noGrp="1"/>
          </p:cNvSpPr>
          <p:nvPr>
            <p:ph type="pic" idx="2"/>
          </p:nvPr>
        </p:nvSpPr>
        <p:spPr>
          <a:xfrm>
            <a:off x="1000915" y="1952625"/>
            <a:ext cx="2018400" cy="11937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59" name="Google Shape;559;p59"/>
          <p:cNvSpPr txBox="1">
            <a:spLocks noGrp="1"/>
          </p:cNvSpPr>
          <p:nvPr>
            <p:ph type="body" idx="3"/>
          </p:nvPr>
        </p:nvSpPr>
        <p:spPr>
          <a:xfrm>
            <a:off x="866216" y="3831829"/>
            <a:ext cx="2287800" cy="688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560" name="Google Shape;560;p59"/>
          <p:cNvSpPr txBox="1">
            <a:spLocks noGrp="1"/>
          </p:cNvSpPr>
          <p:nvPr>
            <p:ph type="body" idx="4"/>
          </p:nvPr>
        </p:nvSpPr>
        <p:spPr>
          <a:xfrm>
            <a:off x="3426649" y="3399633"/>
            <a:ext cx="22878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561" name="Google Shape;561;p59"/>
          <p:cNvSpPr>
            <a:spLocks noGrp="1"/>
          </p:cNvSpPr>
          <p:nvPr>
            <p:ph type="pic" idx="5"/>
          </p:nvPr>
        </p:nvSpPr>
        <p:spPr>
          <a:xfrm>
            <a:off x="3561347" y="1952625"/>
            <a:ext cx="2018400" cy="11937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62" name="Google Shape;562;p59"/>
          <p:cNvSpPr txBox="1">
            <a:spLocks noGrp="1"/>
          </p:cNvSpPr>
          <p:nvPr>
            <p:ph type="body" idx="6"/>
          </p:nvPr>
        </p:nvSpPr>
        <p:spPr>
          <a:xfrm>
            <a:off x="3427629" y="3831829"/>
            <a:ext cx="2287800" cy="688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563" name="Google Shape;563;p59"/>
          <p:cNvSpPr txBox="1">
            <a:spLocks noGrp="1"/>
          </p:cNvSpPr>
          <p:nvPr>
            <p:ph type="body" idx="7"/>
          </p:nvPr>
        </p:nvSpPr>
        <p:spPr>
          <a:xfrm>
            <a:off x="5987081" y="3399634"/>
            <a:ext cx="22881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564" name="Google Shape;564;p59"/>
          <p:cNvSpPr>
            <a:spLocks noGrp="1"/>
          </p:cNvSpPr>
          <p:nvPr>
            <p:ph type="pic" idx="8"/>
          </p:nvPr>
        </p:nvSpPr>
        <p:spPr>
          <a:xfrm>
            <a:off x="6122273" y="1952625"/>
            <a:ext cx="2018400" cy="11937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565" name="Google Shape;565;p59"/>
          <p:cNvSpPr txBox="1">
            <a:spLocks noGrp="1"/>
          </p:cNvSpPr>
          <p:nvPr>
            <p:ph type="body" idx="9"/>
          </p:nvPr>
        </p:nvSpPr>
        <p:spPr>
          <a:xfrm>
            <a:off x="5987081" y="3831828"/>
            <a:ext cx="2288100" cy="688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cxnSp>
        <p:nvCxnSpPr>
          <p:cNvPr id="566" name="Google Shape;566;p59"/>
          <p:cNvCxnSpPr/>
          <p:nvPr/>
        </p:nvCxnSpPr>
        <p:spPr>
          <a:xfrm>
            <a:off x="3304373" y="1927225"/>
            <a:ext cx="0" cy="2619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567" name="Google Shape;567;p59"/>
          <p:cNvCxnSpPr/>
          <p:nvPr/>
        </p:nvCxnSpPr>
        <p:spPr>
          <a:xfrm>
            <a:off x="5848352" y="1927225"/>
            <a:ext cx="0" cy="2619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568" name="Google Shape;568;p59"/>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69" name="Google Shape;569;p59"/>
          <p:cNvSpPr txBox="1">
            <a:spLocks noGrp="1"/>
          </p:cNvSpPr>
          <p:nvPr>
            <p:ph type="ftr" idx="11"/>
          </p:nvPr>
        </p:nvSpPr>
        <p:spPr>
          <a:xfrm>
            <a:off x="420833" y="4793878"/>
            <a:ext cx="27333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70" name="Google Shape;570;p59"/>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1"/>
        <p:cNvGrpSpPr/>
        <p:nvPr/>
      </p:nvGrpSpPr>
      <p:grpSpPr>
        <a:xfrm>
          <a:off x="0" y="0"/>
          <a:ext cx="0" cy="0"/>
          <a:chOff x="0" y="0"/>
          <a:chExt cx="0" cy="0"/>
        </a:xfrm>
      </p:grpSpPr>
      <p:sp>
        <p:nvSpPr>
          <p:cNvPr id="572" name="Google Shape;572;p60"/>
          <p:cNvSpPr txBox="1">
            <a:spLocks noGrp="1"/>
          </p:cNvSpPr>
          <p:nvPr>
            <p:ph type="title"/>
          </p:nvPr>
        </p:nvSpPr>
        <p:spPr>
          <a:xfrm>
            <a:off x="866216" y="730251"/>
            <a:ext cx="6619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73" name="Google Shape;573;p60"/>
          <p:cNvSpPr txBox="1">
            <a:spLocks noGrp="1"/>
          </p:cNvSpPr>
          <p:nvPr>
            <p:ph type="body" idx="1"/>
          </p:nvPr>
        </p:nvSpPr>
        <p:spPr>
          <a:xfrm rot="5400000">
            <a:off x="2894710" y="-75825"/>
            <a:ext cx="2562300" cy="66192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574" name="Google Shape;574;p60"/>
          <p:cNvSpPr txBox="1">
            <a:spLocks noGrp="1"/>
          </p:cNvSpPr>
          <p:nvPr>
            <p:ph type="dt" idx="10"/>
          </p:nvPr>
        </p:nvSpPr>
        <p:spPr>
          <a:xfrm>
            <a:off x="8021579"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75" name="Google Shape;575;p60"/>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76" name="Google Shape;576;p60"/>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77"/>
        <p:cNvGrpSpPr/>
        <p:nvPr/>
      </p:nvGrpSpPr>
      <p:grpSpPr>
        <a:xfrm>
          <a:off x="0" y="0"/>
          <a:ext cx="0" cy="0"/>
          <a:chOff x="0" y="0"/>
          <a:chExt cx="0" cy="0"/>
        </a:xfrm>
      </p:grpSpPr>
      <p:grpSp>
        <p:nvGrpSpPr>
          <p:cNvPr id="578" name="Google Shape;578;p61"/>
          <p:cNvGrpSpPr/>
          <p:nvPr/>
        </p:nvGrpSpPr>
        <p:grpSpPr>
          <a:xfrm>
            <a:off x="0" y="0"/>
            <a:ext cx="9144009" cy="5143500"/>
            <a:chOff x="0" y="0"/>
            <a:chExt cx="12192011" cy="6858000"/>
          </a:xfrm>
        </p:grpSpPr>
        <p:sp>
          <p:nvSpPr>
            <p:cNvPr id="579" name="Google Shape;579;p6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0" name="Google Shape;580;p6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1" name="Google Shape;581;p6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2" name="Google Shape;582;p6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3" name="Google Shape;583;p6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4" name="Google Shape;584;p6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5" name="Google Shape;585;p61"/>
            <p:cNvSpPr/>
            <p:nvPr/>
          </p:nvSpPr>
          <p:spPr>
            <a:xfrm>
              <a:off x="414867" y="402165"/>
              <a:ext cx="65109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6" name="Google Shape;586;p61"/>
            <p:cNvSpPr/>
            <p:nvPr/>
          </p:nvSpPr>
          <p:spPr>
            <a:xfrm rot="5101739">
              <a:off x="6294739" y="4577733"/>
              <a:ext cx="3299410" cy="44093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7" name="Google Shape;587;p61"/>
            <p:cNvSpPr/>
            <p:nvPr/>
          </p:nvSpPr>
          <p:spPr>
            <a:xfrm rot="5400000">
              <a:off x="4449229" y="2801722"/>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88" name="Google Shape;588;p61"/>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89" name="Google Shape;589;p61"/>
          <p:cNvSpPr txBox="1">
            <a:spLocks noGrp="1"/>
          </p:cNvSpPr>
          <p:nvPr>
            <p:ph type="title"/>
          </p:nvPr>
        </p:nvSpPr>
        <p:spPr>
          <a:xfrm rot="5400000">
            <a:off x="5186850" y="2210900"/>
            <a:ext cx="3561600" cy="10575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0" name="Google Shape;590;p61"/>
          <p:cNvSpPr txBox="1">
            <a:spLocks noGrp="1"/>
          </p:cNvSpPr>
          <p:nvPr>
            <p:ph type="body" idx="1"/>
          </p:nvPr>
        </p:nvSpPr>
        <p:spPr>
          <a:xfrm rot="5400000">
            <a:off x="1431434" y="393650"/>
            <a:ext cx="3561600" cy="4692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591" name="Google Shape;591;p61"/>
          <p:cNvSpPr txBox="1">
            <a:spLocks noGrp="1"/>
          </p:cNvSpPr>
          <p:nvPr>
            <p:ph type="dt" idx="10"/>
          </p:nvPr>
        </p:nvSpPr>
        <p:spPr>
          <a:xfrm>
            <a:off x="7989828" y="4793878"/>
            <a:ext cx="7440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2" name="Google Shape;592;p61"/>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3" name="Google Shape;593;p61"/>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94" name="Google Shape;594;p61"/>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78"/>
        <p:cNvGrpSpPr/>
        <p:nvPr/>
      </p:nvGrpSpPr>
      <p:grpSpPr>
        <a:xfrm>
          <a:off x="0" y="0"/>
          <a:ext cx="0" cy="0"/>
          <a:chOff x="0" y="0"/>
          <a:chExt cx="0" cy="0"/>
        </a:xfrm>
      </p:grpSpPr>
      <p:grpSp>
        <p:nvGrpSpPr>
          <p:cNvPr id="379" name="Google Shape;379;p46"/>
          <p:cNvGrpSpPr/>
          <p:nvPr/>
        </p:nvGrpSpPr>
        <p:grpSpPr>
          <a:xfrm>
            <a:off x="0" y="0"/>
            <a:ext cx="9144009" cy="5143500"/>
            <a:chOff x="0" y="0"/>
            <a:chExt cx="12192011" cy="6858000"/>
          </a:xfrm>
        </p:grpSpPr>
        <p:sp>
          <p:nvSpPr>
            <p:cNvPr id="380" name="Google Shape;380;p4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1" name="Google Shape;381;p46"/>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82" name="Google Shape;382;p46"/>
          <p:cNvSpPr txBox="1">
            <a:spLocks noGrp="1"/>
          </p:cNvSpPr>
          <p:nvPr>
            <p:ph type="ctrTitle"/>
          </p:nvPr>
        </p:nvSpPr>
        <p:spPr>
          <a:xfrm>
            <a:off x="866216" y="1574800"/>
            <a:ext cx="6619200" cy="20082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4100"/>
              <a:buFont typeface="Century Gothic"/>
              <a:buNone/>
              <a:defRPr sz="41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3" name="Google Shape;383;p46"/>
          <p:cNvSpPr txBox="1">
            <a:spLocks noGrp="1"/>
          </p:cNvSpPr>
          <p:nvPr>
            <p:ph type="subTitle" idx="1"/>
          </p:nvPr>
        </p:nvSpPr>
        <p:spPr>
          <a:xfrm>
            <a:off x="866216" y="3583035"/>
            <a:ext cx="6619200" cy="645900"/>
          </a:xfrm>
          <a:prstGeom prst="rect">
            <a:avLst/>
          </a:prstGeom>
          <a:noFill/>
          <a:ln>
            <a:noFill/>
          </a:ln>
        </p:spPr>
        <p:txBody>
          <a:bodyPr spcFirstLastPara="1" wrap="square" lIns="68575" tIns="34275" rIns="68575" bIns="34275" anchor="t" anchorCtr="0">
            <a:noAutofit/>
          </a:bodyPr>
          <a:lstStyle>
            <a:lvl1pPr lvl="0" algn="l" rtl="0">
              <a:spcBef>
                <a:spcPts val="800"/>
              </a:spcBef>
              <a:spcAft>
                <a:spcPts val="0"/>
              </a:spcAft>
              <a:buSzPts val="1100"/>
              <a:buNone/>
              <a:defRPr cap="none">
                <a:solidFill>
                  <a:srgbClr val="EE52A4"/>
                </a:solidFill>
              </a:defRPr>
            </a:lvl1pPr>
            <a:lvl2pPr lvl="1" algn="ctr" rtl="0">
              <a:spcBef>
                <a:spcPts val="800"/>
              </a:spcBef>
              <a:spcAft>
                <a:spcPts val="0"/>
              </a:spcAft>
              <a:buSzPts val="1000"/>
              <a:buNone/>
              <a:defRPr>
                <a:solidFill>
                  <a:srgbClr val="888888"/>
                </a:solidFill>
              </a:defRPr>
            </a:lvl2pPr>
            <a:lvl3pPr lvl="2" algn="ctr" rtl="0">
              <a:spcBef>
                <a:spcPts val="800"/>
              </a:spcBef>
              <a:spcAft>
                <a:spcPts val="0"/>
              </a:spcAft>
              <a:buSzPts val="800"/>
              <a:buNone/>
              <a:defRPr>
                <a:solidFill>
                  <a:srgbClr val="888888"/>
                </a:solidFill>
              </a:defRPr>
            </a:lvl3pPr>
            <a:lvl4pPr lvl="3" algn="ctr" rtl="0">
              <a:spcBef>
                <a:spcPts val="800"/>
              </a:spcBef>
              <a:spcAft>
                <a:spcPts val="0"/>
              </a:spcAft>
              <a:buSzPts val="700"/>
              <a:buNone/>
              <a:defRPr>
                <a:solidFill>
                  <a:srgbClr val="888888"/>
                </a:solidFill>
              </a:defRPr>
            </a:lvl4pPr>
            <a:lvl5pPr lvl="4" algn="ctr" rtl="0">
              <a:spcBef>
                <a:spcPts val="800"/>
              </a:spcBef>
              <a:spcAft>
                <a:spcPts val="0"/>
              </a:spcAft>
              <a:buSzPts val="700"/>
              <a:buNone/>
              <a:defRPr>
                <a:solidFill>
                  <a:srgbClr val="888888"/>
                </a:solidFill>
              </a:defRPr>
            </a:lvl5pPr>
            <a:lvl6pPr lvl="5" algn="ctr" rtl="0">
              <a:spcBef>
                <a:spcPts val="800"/>
              </a:spcBef>
              <a:spcAft>
                <a:spcPts val="0"/>
              </a:spcAft>
              <a:buSzPts val="700"/>
              <a:buNone/>
              <a:defRPr>
                <a:solidFill>
                  <a:srgbClr val="888888"/>
                </a:solidFill>
              </a:defRPr>
            </a:lvl6pPr>
            <a:lvl7pPr lvl="6" algn="ctr" rtl="0">
              <a:spcBef>
                <a:spcPts val="800"/>
              </a:spcBef>
              <a:spcAft>
                <a:spcPts val="0"/>
              </a:spcAft>
              <a:buSzPts val="700"/>
              <a:buNone/>
              <a:defRPr>
                <a:solidFill>
                  <a:srgbClr val="888888"/>
                </a:solidFill>
              </a:defRPr>
            </a:lvl7pPr>
            <a:lvl8pPr lvl="7" algn="ctr" rtl="0">
              <a:spcBef>
                <a:spcPts val="800"/>
              </a:spcBef>
              <a:spcAft>
                <a:spcPts val="0"/>
              </a:spcAft>
              <a:buSzPts val="700"/>
              <a:buNone/>
              <a:defRPr>
                <a:solidFill>
                  <a:srgbClr val="888888"/>
                </a:solidFill>
              </a:defRPr>
            </a:lvl8pPr>
            <a:lvl9pPr lvl="8" algn="ctr" rtl="0">
              <a:spcBef>
                <a:spcPts val="800"/>
              </a:spcBef>
              <a:spcAft>
                <a:spcPts val="0"/>
              </a:spcAft>
              <a:buSzPts val="700"/>
              <a:buNone/>
              <a:defRPr>
                <a:solidFill>
                  <a:srgbClr val="888888"/>
                </a:solidFill>
              </a:defRPr>
            </a:lvl9pPr>
          </a:lstStyle>
          <a:p>
            <a:endParaRPr/>
          </a:p>
        </p:txBody>
      </p:sp>
      <p:sp>
        <p:nvSpPr>
          <p:cNvPr id="384" name="Google Shape;384;p46"/>
          <p:cNvSpPr txBox="1">
            <a:spLocks noGrp="1"/>
          </p:cNvSpPr>
          <p:nvPr>
            <p:ph type="dt" idx="10"/>
          </p:nvPr>
        </p:nvSpPr>
        <p:spPr>
          <a:xfrm rot="5400000">
            <a:off x="7619312" y="1344093"/>
            <a:ext cx="742800" cy="228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b="0" i="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5" name="Google Shape;385;p46"/>
          <p:cNvSpPr txBox="1">
            <a:spLocks noGrp="1"/>
          </p:cNvSpPr>
          <p:nvPr>
            <p:ph type="ftr" idx="11"/>
          </p:nvPr>
        </p:nvSpPr>
        <p:spPr>
          <a:xfrm rot="5400000">
            <a:off x="6714056" y="2420801"/>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b="0" i="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6" name="Google Shape;386;p46"/>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7" name="Google Shape;387;p46"/>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6"/>
        <p:cNvGrpSpPr/>
        <p:nvPr/>
      </p:nvGrpSpPr>
      <p:grpSpPr>
        <a:xfrm>
          <a:off x="0" y="0"/>
          <a:ext cx="0" cy="0"/>
          <a:chOff x="0" y="0"/>
          <a:chExt cx="0" cy="0"/>
        </a:xfrm>
      </p:grpSpPr>
      <p:sp>
        <p:nvSpPr>
          <p:cNvPr id="407" name="Google Shape;407;p48"/>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8" name="Google Shape;408;p48"/>
          <p:cNvSpPr txBox="1">
            <a:spLocks noGrp="1"/>
          </p:cNvSpPr>
          <p:nvPr>
            <p:ph type="body" idx="1"/>
          </p:nvPr>
        </p:nvSpPr>
        <p:spPr>
          <a:xfrm>
            <a:off x="866216" y="1952625"/>
            <a:ext cx="3618900" cy="25623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09" name="Google Shape;409;p48"/>
          <p:cNvSpPr txBox="1">
            <a:spLocks noGrp="1"/>
          </p:cNvSpPr>
          <p:nvPr>
            <p:ph type="body" idx="2"/>
          </p:nvPr>
        </p:nvSpPr>
        <p:spPr>
          <a:xfrm>
            <a:off x="4656534" y="1952625"/>
            <a:ext cx="3618900" cy="25623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10" name="Google Shape;410;p48"/>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1" name="Google Shape;411;p48"/>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2" name="Google Shape;412;p48"/>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3"/>
        <p:cNvGrpSpPr/>
        <p:nvPr/>
      </p:nvGrpSpPr>
      <p:grpSpPr>
        <a:xfrm>
          <a:off x="0" y="0"/>
          <a:ext cx="0" cy="0"/>
          <a:chOff x="0" y="0"/>
          <a:chExt cx="0" cy="0"/>
        </a:xfrm>
      </p:grpSpPr>
      <p:sp>
        <p:nvSpPr>
          <p:cNvPr id="414" name="Google Shape;414;p49"/>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5" name="Google Shape;415;p49"/>
          <p:cNvSpPr txBox="1">
            <a:spLocks noGrp="1"/>
          </p:cNvSpPr>
          <p:nvPr>
            <p:ph type="body" idx="1"/>
          </p:nvPr>
        </p:nvSpPr>
        <p:spPr>
          <a:xfrm>
            <a:off x="866216" y="1952625"/>
            <a:ext cx="36189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chemeClr val="accent1"/>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416" name="Google Shape;416;p49"/>
          <p:cNvSpPr txBox="1">
            <a:spLocks noGrp="1"/>
          </p:cNvSpPr>
          <p:nvPr>
            <p:ph type="body" idx="2"/>
          </p:nvPr>
        </p:nvSpPr>
        <p:spPr>
          <a:xfrm>
            <a:off x="866216" y="2384821"/>
            <a:ext cx="3618900" cy="2130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17" name="Google Shape;417;p49"/>
          <p:cNvSpPr txBox="1">
            <a:spLocks noGrp="1"/>
          </p:cNvSpPr>
          <p:nvPr>
            <p:ph type="body" idx="3"/>
          </p:nvPr>
        </p:nvSpPr>
        <p:spPr>
          <a:xfrm>
            <a:off x="4656534" y="1952625"/>
            <a:ext cx="36189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chemeClr val="accent1"/>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418" name="Google Shape;418;p49"/>
          <p:cNvSpPr txBox="1">
            <a:spLocks noGrp="1"/>
          </p:cNvSpPr>
          <p:nvPr>
            <p:ph type="body" idx="4"/>
          </p:nvPr>
        </p:nvSpPr>
        <p:spPr>
          <a:xfrm>
            <a:off x="4656534" y="2384821"/>
            <a:ext cx="3618900" cy="2130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sz="1400"/>
            </a:lvl1pPr>
            <a:lvl2pPr marL="914400" lvl="1" indent="-292100" algn="l" rtl="0">
              <a:spcBef>
                <a:spcPts val="800"/>
              </a:spcBef>
              <a:spcAft>
                <a:spcPts val="0"/>
              </a:spcAft>
              <a:buSzPts val="1000"/>
              <a:buChar char="►"/>
              <a:defRPr sz="1200"/>
            </a:lvl2pPr>
            <a:lvl3pPr marL="1371600" lvl="2" indent="-279400" algn="l" rtl="0">
              <a:spcBef>
                <a:spcPts val="800"/>
              </a:spcBef>
              <a:spcAft>
                <a:spcPts val="0"/>
              </a:spcAft>
              <a:buSzPts val="800"/>
              <a:buChar char="►"/>
              <a:defRPr sz="1100"/>
            </a:lvl3pPr>
            <a:lvl4pPr marL="1828800" lvl="3" indent="-273050" algn="l" rtl="0">
              <a:spcBef>
                <a:spcPts val="800"/>
              </a:spcBef>
              <a:spcAft>
                <a:spcPts val="0"/>
              </a:spcAft>
              <a:buSzPts val="700"/>
              <a:buChar char="►"/>
              <a:defRPr sz="900"/>
            </a:lvl4pPr>
            <a:lvl5pPr marL="2286000" lvl="4" indent="-273050" algn="l" rtl="0">
              <a:spcBef>
                <a:spcPts val="800"/>
              </a:spcBef>
              <a:spcAft>
                <a:spcPts val="0"/>
              </a:spcAft>
              <a:buSzPts val="700"/>
              <a:buChar char="►"/>
              <a:defRPr sz="900"/>
            </a:lvl5pPr>
            <a:lvl6pPr marL="2743200" lvl="5" indent="-273050" algn="l" rtl="0">
              <a:spcBef>
                <a:spcPts val="800"/>
              </a:spcBef>
              <a:spcAft>
                <a:spcPts val="0"/>
              </a:spcAft>
              <a:buSzPts val="700"/>
              <a:buChar char="►"/>
              <a:defRPr sz="900"/>
            </a:lvl6pPr>
            <a:lvl7pPr marL="3200400" lvl="6" indent="-273050" algn="l" rtl="0">
              <a:spcBef>
                <a:spcPts val="800"/>
              </a:spcBef>
              <a:spcAft>
                <a:spcPts val="0"/>
              </a:spcAft>
              <a:buSzPts val="700"/>
              <a:buChar char="►"/>
              <a:defRPr sz="900"/>
            </a:lvl7pPr>
            <a:lvl8pPr marL="3657600" lvl="7" indent="-273050" algn="l" rtl="0">
              <a:spcBef>
                <a:spcPts val="800"/>
              </a:spcBef>
              <a:spcAft>
                <a:spcPts val="0"/>
              </a:spcAft>
              <a:buSzPts val="700"/>
              <a:buChar char="►"/>
              <a:defRPr sz="900"/>
            </a:lvl8pPr>
            <a:lvl9pPr marL="4114800" lvl="8" indent="-273050" algn="l" rtl="0">
              <a:spcBef>
                <a:spcPts val="800"/>
              </a:spcBef>
              <a:spcAft>
                <a:spcPts val="0"/>
              </a:spcAft>
              <a:buSzPts val="700"/>
              <a:buChar char="►"/>
              <a:defRPr sz="900"/>
            </a:lvl9pPr>
          </a:lstStyle>
          <a:p>
            <a:endParaRPr/>
          </a:p>
        </p:txBody>
      </p:sp>
      <p:sp>
        <p:nvSpPr>
          <p:cNvPr id="419" name="Google Shape;419;p49"/>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0" name="Google Shape;420;p49"/>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1" name="Google Shape;421;p49"/>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2"/>
        <p:cNvGrpSpPr/>
        <p:nvPr/>
      </p:nvGrpSpPr>
      <p:grpSpPr>
        <a:xfrm>
          <a:off x="0" y="0"/>
          <a:ext cx="0" cy="0"/>
          <a:chOff x="0" y="0"/>
          <a:chExt cx="0" cy="0"/>
        </a:xfrm>
      </p:grpSpPr>
      <p:sp>
        <p:nvSpPr>
          <p:cNvPr id="423" name="Google Shape;423;p50"/>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4" name="Google Shape;424;p50"/>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5" name="Google Shape;425;p50"/>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6" name="Google Shape;426;p50"/>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32"/>
        <p:cNvGrpSpPr/>
        <p:nvPr/>
      </p:nvGrpSpPr>
      <p:grpSpPr>
        <a:xfrm>
          <a:off x="0" y="0"/>
          <a:ext cx="0" cy="0"/>
          <a:chOff x="0" y="0"/>
          <a:chExt cx="0" cy="0"/>
        </a:xfrm>
      </p:grpSpPr>
      <p:grpSp>
        <p:nvGrpSpPr>
          <p:cNvPr id="433" name="Google Shape;433;p52"/>
          <p:cNvGrpSpPr/>
          <p:nvPr/>
        </p:nvGrpSpPr>
        <p:grpSpPr>
          <a:xfrm>
            <a:off x="0" y="0"/>
            <a:ext cx="9144009" cy="5143500"/>
            <a:chOff x="0" y="0"/>
            <a:chExt cx="12192011" cy="6858000"/>
          </a:xfrm>
        </p:grpSpPr>
        <p:sp>
          <p:nvSpPr>
            <p:cNvPr id="434" name="Google Shape;434;p5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5" name="Google Shape;435;p5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6" name="Google Shape;436;p5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7" name="Google Shape;437;p5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8" name="Google Shape;438;p5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9" name="Google Shape;439;p5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0" name="Google Shape;440;p52"/>
            <p:cNvSpPr/>
            <p:nvPr/>
          </p:nvSpPr>
          <p:spPr>
            <a:xfrm>
              <a:off x="5713412" y="402165"/>
              <a:ext cx="60552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1" name="Google Shape;441;p52"/>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2" name="Google Shape;442;p52"/>
            <p:cNvSpPr/>
            <p:nvPr/>
          </p:nvSpPr>
          <p:spPr>
            <a:xfrm rot="-5400000">
              <a:off x="2229375"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43" name="Google Shape;443;p5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44" name="Google Shape;444;p52"/>
          <p:cNvSpPr txBox="1">
            <a:spLocks noGrp="1"/>
          </p:cNvSpPr>
          <p:nvPr>
            <p:ph type="title"/>
          </p:nvPr>
        </p:nvSpPr>
        <p:spPr>
          <a:xfrm>
            <a:off x="866216" y="971550"/>
            <a:ext cx="2094900" cy="12003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1800"/>
              <a:buFont typeface="Century Gothic"/>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5" name="Google Shape;445;p52"/>
          <p:cNvSpPr txBox="1">
            <a:spLocks noGrp="1"/>
          </p:cNvSpPr>
          <p:nvPr>
            <p:ph type="body" idx="1"/>
          </p:nvPr>
        </p:nvSpPr>
        <p:spPr>
          <a:xfrm>
            <a:off x="4335860" y="1085850"/>
            <a:ext cx="3892500" cy="3429000"/>
          </a:xfrm>
          <a:prstGeom prst="rect">
            <a:avLst/>
          </a:prstGeom>
          <a:noFill/>
          <a:ln>
            <a:noFill/>
          </a:ln>
        </p:spPr>
        <p:txBody>
          <a:bodyPr spcFirstLastPara="1" wrap="square" lIns="68575" tIns="34275" rIns="68575" bIns="34275" anchor="ctr"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46" name="Google Shape;446;p52"/>
          <p:cNvSpPr txBox="1">
            <a:spLocks noGrp="1"/>
          </p:cNvSpPr>
          <p:nvPr>
            <p:ph type="body" idx="2"/>
          </p:nvPr>
        </p:nvSpPr>
        <p:spPr>
          <a:xfrm>
            <a:off x="866216" y="2346960"/>
            <a:ext cx="2094900" cy="21717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447" name="Google Shape;447;p52"/>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8" name="Google Shape;448;p52"/>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9" name="Google Shape;449;p52"/>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0" name="Google Shape;450;p52"/>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51"/>
        <p:cNvGrpSpPr/>
        <p:nvPr/>
      </p:nvGrpSpPr>
      <p:grpSpPr>
        <a:xfrm>
          <a:off x="0" y="0"/>
          <a:ext cx="0" cy="0"/>
          <a:chOff x="0" y="0"/>
          <a:chExt cx="0" cy="0"/>
        </a:xfrm>
      </p:grpSpPr>
      <p:grpSp>
        <p:nvGrpSpPr>
          <p:cNvPr id="452" name="Google Shape;452;p53"/>
          <p:cNvGrpSpPr/>
          <p:nvPr/>
        </p:nvGrpSpPr>
        <p:grpSpPr>
          <a:xfrm>
            <a:off x="0" y="0"/>
            <a:ext cx="9144009" cy="5143500"/>
            <a:chOff x="0" y="0"/>
            <a:chExt cx="12192011" cy="6858000"/>
          </a:xfrm>
        </p:grpSpPr>
        <p:sp>
          <p:nvSpPr>
            <p:cNvPr id="453" name="Google Shape;453;p5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4" name="Google Shape;454;p5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5" name="Google Shape;455;p5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6" name="Google Shape;456;p5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7" name="Google Shape;457;p5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8" name="Google Shape;458;p5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9" name="Google Shape;459;p53"/>
            <p:cNvSpPr/>
            <p:nvPr/>
          </p:nvSpPr>
          <p:spPr>
            <a:xfrm>
              <a:off x="6172200" y="402165"/>
              <a:ext cx="55965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0" name="Google Shape;460;p53"/>
            <p:cNvSpPr/>
            <p:nvPr/>
          </p:nvSpPr>
          <p:spPr>
            <a:xfrm rot="-5677505">
              <a:off x="4203588"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1" name="Google Shape;461;p53"/>
            <p:cNvSpPr/>
            <p:nvPr/>
          </p:nvSpPr>
          <p:spPr>
            <a:xfrm rot="-5400000">
              <a:off x="3295430"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62" name="Google Shape;462;p5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63" name="Google Shape;463;p53"/>
          <p:cNvSpPr txBox="1">
            <a:spLocks noGrp="1"/>
          </p:cNvSpPr>
          <p:nvPr>
            <p:ph type="title"/>
          </p:nvPr>
        </p:nvSpPr>
        <p:spPr>
          <a:xfrm>
            <a:off x="866216" y="1270000"/>
            <a:ext cx="2898900" cy="13020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2700"/>
              <a:buFont typeface="Century Gothic"/>
              <a:buNone/>
              <a:defRPr sz="27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4" name="Google Shape;464;p53"/>
          <p:cNvSpPr>
            <a:spLocks noGrp="1"/>
          </p:cNvSpPr>
          <p:nvPr>
            <p:ph type="pic" idx="2"/>
          </p:nvPr>
        </p:nvSpPr>
        <p:spPr>
          <a:xfrm>
            <a:off x="4910902" y="857250"/>
            <a:ext cx="2420400" cy="34290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65" name="Google Shape;465;p53"/>
          <p:cNvSpPr txBox="1">
            <a:spLocks noGrp="1"/>
          </p:cNvSpPr>
          <p:nvPr>
            <p:ph type="body" idx="1"/>
          </p:nvPr>
        </p:nvSpPr>
        <p:spPr>
          <a:xfrm>
            <a:off x="866216" y="2743200"/>
            <a:ext cx="2894400" cy="10287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466" name="Google Shape;466;p53"/>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7" name="Google Shape;467;p53"/>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8" name="Google Shape;468;p53"/>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9" name="Google Shape;469;p53"/>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470"/>
        <p:cNvGrpSpPr/>
        <p:nvPr/>
      </p:nvGrpSpPr>
      <p:grpSpPr>
        <a:xfrm>
          <a:off x="0" y="0"/>
          <a:ext cx="0" cy="0"/>
          <a:chOff x="0" y="0"/>
          <a:chExt cx="0" cy="0"/>
        </a:xfrm>
      </p:grpSpPr>
      <p:grpSp>
        <p:nvGrpSpPr>
          <p:cNvPr id="471" name="Google Shape;471;p54"/>
          <p:cNvGrpSpPr/>
          <p:nvPr/>
        </p:nvGrpSpPr>
        <p:grpSpPr>
          <a:xfrm>
            <a:off x="0" y="0"/>
            <a:ext cx="9144009" cy="5143500"/>
            <a:chOff x="0" y="0"/>
            <a:chExt cx="12192011" cy="6858000"/>
          </a:xfrm>
        </p:grpSpPr>
        <p:sp>
          <p:nvSpPr>
            <p:cNvPr id="472" name="Google Shape;472;p5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3" name="Google Shape;473;p5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4" name="Google Shape;474;p5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5" name="Google Shape;475;p5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6" name="Google Shape;476;p5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7" name="Google Shape;477;p5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8" name="Google Shape;478;p54"/>
            <p:cNvSpPr/>
            <p:nvPr/>
          </p:nvSpPr>
          <p:spPr>
            <a:xfrm rot="10371520">
              <a:off x="263754" y="4438261"/>
              <a:ext cx="3299420"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9" name="Google Shape;479;p54"/>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480" name="Google Shape;480;p5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81" name="Google Shape;481;p54"/>
          <p:cNvSpPr txBox="1">
            <a:spLocks noGrp="1"/>
          </p:cNvSpPr>
          <p:nvPr>
            <p:ph type="title"/>
          </p:nvPr>
        </p:nvSpPr>
        <p:spPr>
          <a:xfrm>
            <a:off x="866216" y="3727445"/>
            <a:ext cx="6619200" cy="4251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1800"/>
              <a:buFont typeface="Century Gothic"/>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2" name="Google Shape;482;p54"/>
          <p:cNvSpPr>
            <a:spLocks noGrp="1"/>
          </p:cNvSpPr>
          <p:nvPr>
            <p:ph type="pic" idx="2"/>
          </p:nvPr>
        </p:nvSpPr>
        <p:spPr>
          <a:xfrm>
            <a:off x="866216" y="514350"/>
            <a:ext cx="6619200" cy="2571900"/>
          </a:xfrm>
          <a:prstGeom prst="roundRect">
            <a:avLst>
              <a:gd name="adj" fmla="val 1858"/>
            </a:avLst>
          </a:prstGeom>
          <a:noFill/>
          <a:ln>
            <a:noFill/>
          </a:ln>
          <a:effectLst>
            <a:outerShdw blurRad="50800" dist="50800" dir="5400000" algn="tl" rotWithShape="0">
              <a:srgbClr val="000000">
                <a:alpha val="42750"/>
              </a:srgbClr>
            </a:outerShdw>
          </a:effectLst>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83" name="Google Shape;483;p54"/>
          <p:cNvSpPr txBox="1">
            <a:spLocks noGrp="1"/>
          </p:cNvSpPr>
          <p:nvPr>
            <p:ph type="body" idx="1"/>
          </p:nvPr>
        </p:nvSpPr>
        <p:spPr>
          <a:xfrm>
            <a:off x="866216" y="4152499"/>
            <a:ext cx="6619200" cy="370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700"/>
              <a:buNone/>
              <a:defRPr sz="9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484" name="Google Shape;484;p54"/>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5" name="Google Shape;485;p54"/>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6" name="Google Shape;486;p54"/>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7" name="Google Shape;487;p54"/>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488"/>
        <p:cNvGrpSpPr/>
        <p:nvPr/>
      </p:nvGrpSpPr>
      <p:grpSpPr>
        <a:xfrm>
          <a:off x="0" y="0"/>
          <a:ext cx="0" cy="0"/>
          <a:chOff x="0" y="0"/>
          <a:chExt cx="0" cy="0"/>
        </a:xfrm>
      </p:grpSpPr>
      <p:grpSp>
        <p:nvGrpSpPr>
          <p:cNvPr id="489" name="Google Shape;489;p55"/>
          <p:cNvGrpSpPr/>
          <p:nvPr/>
        </p:nvGrpSpPr>
        <p:grpSpPr>
          <a:xfrm>
            <a:off x="0" y="0"/>
            <a:ext cx="9144009" cy="5143500"/>
            <a:chOff x="0" y="0"/>
            <a:chExt cx="12192011" cy="6858000"/>
          </a:xfrm>
        </p:grpSpPr>
        <p:sp>
          <p:nvSpPr>
            <p:cNvPr id="490" name="Google Shape;490;p5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1" name="Google Shape;491;p5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2" name="Google Shape;492;p5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3" name="Google Shape;493;p5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4" name="Google Shape;494;p5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5" name="Google Shape;495;p5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6" name="Google Shape;496;p55"/>
            <p:cNvSpPr/>
            <p:nvPr/>
          </p:nvSpPr>
          <p:spPr>
            <a:xfrm rot="-589939">
              <a:off x="8490949" y="271487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7" name="Google Shape;497;p55"/>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498" name="Google Shape;498;p55"/>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99" name="Google Shape;499;p55"/>
          <p:cNvSpPr txBox="1">
            <a:spLocks noGrp="1"/>
          </p:cNvSpPr>
          <p:nvPr>
            <p:ph type="title"/>
          </p:nvPr>
        </p:nvSpPr>
        <p:spPr>
          <a:xfrm>
            <a:off x="861599" y="797563"/>
            <a:ext cx="6623700" cy="1029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3000"/>
              <a:buFont typeface="Century Gothic"/>
              <a:buNone/>
              <a:defRPr sz="30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0" name="Google Shape;500;p55"/>
          <p:cNvSpPr txBox="1">
            <a:spLocks noGrp="1"/>
          </p:cNvSpPr>
          <p:nvPr>
            <p:ph type="body" idx="1"/>
          </p:nvPr>
        </p:nvSpPr>
        <p:spPr>
          <a:xfrm>
            <a:off x="866216" y="2657475"/>
            <a:ext cx="6619200" cy="18573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1100"/>
              <a:buNone/>
              <a:defRPr sz="14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501" name="Google Shape;501;p55"/>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2" name="Google Shape;502;p55"/>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3" name="Google Shape;503;p55"/>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04" name="Google Shape;504;p55"/>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grpSp>
        <p:nvGrpSpPr>
          <p:cNvPr id="356" name="Google Shape;356;p44"/>
          <p:cNvGrpSpPr/>
          <p:nvPr/>
        </p:nvGrpSpPr>
        <p:grpSpPr>
          <a:xfrm>
            <a:off x="0" y="0"/>
            <a:ext cx="9144009" cy="5143500"/>
            <a:chOff x="0" y="0"/>
            <a:chExt cx="12192011" cy="6858000"/>
          </a:xfrm>
        </p:grpSpPr>
        <p:sp>
          <p:nvSpPr>
            <p:cNvPr id="357" name="Google Shape;357;p44"/>
            <p:cNvSpPr/>
            <p:nvPr/>
          </p:nvSpPr>
          <p:spPr>
            <a:xfrm>
              <a:off x="0" y="0"/>
              <a:ext cx="12192000" cy="6858000"/>
            </a:xfrm>
            <a:prstGeom prst="rect">
              <a:avLst/>
            </a:prstGeom>
            <a:blipFill rotWithShape="1">
              <a:blip r:embed="rId17">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8" name="Google Shape;358;p4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9" name="Google Shape;359;p4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0" name="Google Shape;360;p4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1" name="Google Shape;361;p4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2" name="Google Shape;362;p4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3" name="Google Shape;363;p44"/>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64" name="Google Shape;364;p44"/>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365" name="Google Shape;365;p4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66" name="Google Shape;366;p44"/>
          <p:cNvSpPr txBox="1">
            <a:spLocks noGrp="1"/>
          </p:cNvSpPr>
          <p:nvPr>
            <p:ph type="title"/>
          </p:nvPr>
        </p:nvSpPr>
        <p:spPr>
          <a:xfrm>
            <a:off x="866216" y="730251"/>
            <a:ext cx="6571200" cy="530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367" name="Google Shape;367;p44"/>
          <p:cNvSpPr txBox="1">
            <a:spLocks noGrp="1"/>
          </p:cNvSpPr>
          <p:nvPr>
            <p:ph type="body" idx="1"/>
          </p:nvPr>
        </p:nvSpPr>
        <p:spPr>
          <a:xfrm>
            <a:off x="866216" y="1952625"/>
            <a:ext cx="6571200" cy="25623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Century Gothic"/>
                <a:ea typeface="Century Gothic"/>
                <a:cs typeface="Century Gothic"/>
                <a:sym typeface="Century Gothic"/>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Century Gothic"/>
                <a:ea typeface="Century Gothic"/>
                <a:cs typeface="Century Gothic"/>
                <a:sym typeface="Century Gothic"/>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68" name="Google Shape;368;p44"/>
          <p:cNvSpPr txBox="1">
            <a:spLocks noGrp="1"/>
          </p:cNvSpPr>
          <p:nvPr>
            <p:ph type="dt" idx="10"/>
          </p:nvPr>
        </p:nvSpPr>
        <p:spPr>
          <a:xfrm>
            <a:off x="7989828" y="4793878"/>
            <a:ext cx="742800" cy="2286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369" name="Google Shape;369;p44"/>
          <p:cNvSpPr txBox="1">
            <a:spLocks noGrp="1"/>
          </p:cNvSpPr>
          <p:nvPr>
            <p:ph type="ftr" idx="11"/>
          </p:nvPr>
        </p:nvSpPr>
        <p:spPr>
          <a:xfrm>
            <a:off x="420833" y="4793878"/>
            <a:ext cx="2894700" cy="2286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370" name="Google Shape;370;p44"/>
          <p:cNvSpPr/>
          <p:nvPr/>
        </p:nvSpPr>
        <p:spPr>
          <a:xfrm>
            <a:off x="7828359" y="0"/>
            <a:ext cx="514200" cy="8574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1" name="Google Shape;371;p44"/>
          <p:cNvSpPr txBox="1">
            <a:spLocks noGrp="1"/>
          </p:cNvSpPr>
          <p:nvPr>
            <p:ph type="sldNum" idx="12"/>
          </p:nvPr>
        </p:nvSpPr>
        <p:spPr>
          <a:xfrm>
            <a:off x="7764405" y="221797"/>
            <a:ext cx="628500" cy="575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1" r:id="rId3"/>
    <p:sldLayoutId id="2147483692" r:id="rId4"/>
    <p:sldLayoutId id="2147483693"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07TinrpKG6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5"/>
          <p:cNvSpPr txBox="1">
            <a:spLocks noGrp="1"/>
          </p:cNvSpPr>
          <p:nvPr>
            <p:ph type="ctrTitle"/>
          </p:nvPr>
        </p:nvSpPr>
        <p:spPr>
          <a:xfrm>
            <a:off x="897150" y="905229"/>
            <a:ext cx="7349700" cy="12759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2"/>
              </a:buClr>
              <a:buSzPts val="6600"/>
              <a:buFont typeface="Century Gothic"/>
              <a:buNone/>
            </a:pPr>
            <a:r>
              <a:rPr lang="en" sz="6600" dirty="0"/>
              <a:t>Peace Literacy</a:t>
            </a:r>
            <a:endParaRPr sz="6600" dirty="0"/>
          </a:p>
        </p:txBody>
      </p:sp>
      <p:sp>
        <p:nvSpPr>
          <p:cNvPr id="623" name="Google Shape;623;p65"/>
          <p:cNvSpPr txBox="1">
            <a:spLocks noGrp="1"/>
          </p:cNvSpPr>
          <p:nvPr>
            <p:ph type="subTitle" idx="1"/>
          </p:nvPr>
        </p:nvSpPr>
        <p:spPr>
          <a:xfrm>
            <a:off x="1139022" y="2225310"/>
            <a:ext cx="6691200" cy="615257"/>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SzPts val="1900"/>
              <a:buNone/>
            </a:pPr>
            <a:r>
              <a:rPr lang="en" sz="2400" dirty="0"/>
              <a:t>AGGRESSION, DISTRESS AND EMPATHY</a:t>
            </a:r>
          </a:p>
          <a:p>
            <a:pPr marL="0" lvl="0" indent="0" algn="ctr" rtl="0">
              <a:spcBef>
                <a:spcPts val="0"/>
              </a:spcBef>
              <a:spcAft>
                <a:spcPts val="0"/>
              </a:spcAft>
              <a:buSzPts val="1900"/>
              <a:buNone/>
            </a:pPr>
            <a:endParaRPr lang="en" sz="2400" dirty="0"/>
          </a:p>
        </p:txBody>
      </p:sp>
      <p:pic>
        <p:nvPicPr>
          <p:cNvPr id="4" name="Picture 3">
            <a:extLst>
              <a:ext uri="{FF2B5EF4-FFF2-40B4-BE49-F238E27FC236}">
                <a16:creationId xmlns:a16="http://schemas.microsoft.com/office/drawing/2014/main" id="{F6111B02-F4AA-CB47-8059-76FEBD173A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03414" y="2893625"/>
            <a:ext cx="3175000" cy="1587500"/>
          </a:xfrm>
          <a:prstGeom prst="rect">
            <a:avLst/>
          </a:prstGeom>
        </p:spPr>
      </p:pic>
      <p:sp>
        <p:nvSpPr>
          <p:cNvPr id="2" name="TextBox 1">
            <a:extLst>
              <a:ext uri="{FF2B5EF4-FFF2-40B4-BE49-F238E27FC236}">
                <a16:creationId xmlns:a16="http://schemas.microsoft.com/office/drawing/2014/main" id="{CA1617F6-AE40-DC42-8F5C-5119B663BEFC}"/>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1253012" y="648035"/>
            <a:ext cx="6272767" cy="397800"/>
          </a:xfrm>
          <a:prstGeom prst="rect">
            <a:avLst/>
          </a:prstGeom>
          <a:noFill/>
          <a:ln>
            <a:noFill/>
          </a:ln>
        </p:spPr>
        <p:txBody>
          <a:bodyPr spcFirstLastPara="1" wrap="square" lIns="68575" tIns="34275" rIns="68575" bIns="34275" anchor="ctr" anchorCtr="0">
            <a:noAutofit/>
          </a:bodyPr>
          <a:lstStyle/>
          <a:p>
            <a:pPr algn="ctr">
              <a:buSzPts val="2700"/>
            </a:pPr>
            <a:br>
              <a:rPr lang="en" dirty="0"/>
            </a:br>
            <a:br>
              <a:rPr lang="en" dirty="0"/>
            </a:br>
            <a:r>
              <a:rPr lang="en-US" sz="2400" i="1" dirty="0">
                <a:latin typeface="Century Gothic" panose="020B0502020202020204" pitchFamily="34" charset="0"/>
              </a:rPr>
              <a:t>Why Should We Be Calm? </a:t>
            </a:r>
            <a:br>
              <a:rPr lang="en-US" sz="2400" i="1" dirty="0">
                <a:latin typeface="Century Gothic" panose="020B0502020202020204" pitchFamily="34" charset="0"/>
              </a:rPr>
            </a:br>
            <a:r>
              <a:rPr lang="en-US" sz="2400" i="1" dirty="0">
                <a:latin typeface="Century Gothic" panose="020B0502020202020204" pitchFamily="34" charset="0"/>
              </a:rPr>
              <a:t>They Should be Punished!!!!!</a:t>
            </a:r>
            <a:br>
              <a:rPr lang="en-US" sz="2800" dirty="0">
                <a:latin typeface="Century Gothic" panose="020B0502020202020204" pitchFamily="34" charset="0"/>
              </a:rPr>
            </a:br>
            <a:endParaRPr dirty="0"/>
          </a:p>
        </p:txBody>
      </p:sp>
      <p:sp>
        <p:nvSpPr>
          <p:cNvPr id="5" name="TextBox 4">
            <a:extLst>
              <a:ext uri="{FF2B5EF4-FFF2-40B4-BE49-F238E27FC236}">
                <a16:creationId xmlns:a16="http://schemas.microsoft.com/office/drawing/2014/main" id="{1DE72B12-4DBD-F943-9B4F-47B15E297F27}"/>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
        <p:nvSpPr>
          <p:cNvPr id="2" name="TextBox 1">
            <a:extLst>
              <a:ext uri="{FF2B5EF4-FFF2-40B4-BE49-F238E27FC236}">
                <a16:creationId xmlns:a16="http://schemas.microsoft.com/office/drawing/2014/main" id="{6FA923F3-7818-F247-8DF6-8CFE774C4DF8}"/>
              </a:ext>
            </a:extLst>
          </p:cNvPr>
          <p:cNvSpPr txBox="1"/>
          <p:nvPr/>
        </p:nvSpPr>
        <p:spPr>
          <a:xfrm>
            <a:off x="1095245" y="2385520"/>
            <a:ext cx="7257847" cy="1938992"/>
          </a:xfrm>
          <a:prstGeom prst="rect">
            <a:avLst/>
          </a:prstGeom>
          <a:noFill/>
        </p:spPr>
        <p:txBody>
          <a:bodyPr wrap="square" rtlCol="0">
            <a:spAutoFit/>
          </a:bodyPr>
          <a:lstStyle/>
          <a:p>
            <a:pPr marL="285750" indent="-285750">
              <a:buClr>
                <a:schemeClr val="accent6">
                  <a:lumMod val="75000"/>
                </a:schemeClr>
              </a:buClr>
              <a:buFont typeface="Wingdings" pitchFamily="2" charset="2"/>
              <a:buChar char="Ø"/>
            </a:pPr>
            <a:r>
              <a:rPr lang="en-US" sz="2000" dirty="0">
                <a:latin typeface="Century Gothic" panose="020B0502020202020204" pitchFamily="34" charset="0"/>
              </a:rPr>
              <a:t>Staying calm does not mean you do not hold others accountable for their aggression.</a:t>
            </a:r>
          </a:p>
          <a:p>
            <a:pPr marL="285750" indent="-285750">
              <a:buClr>
                <a:schemeClr val="accent6">
                  <a:lumMod val="75000"/>
                </a:schemeClr>
              </a:buClr>
              <a:buFont typeface="Wingdings" pitchFamily="2" charset="2"/>
              <a:buChar char="Ø"/>
            </a:pPr>
            <a:r>
              <a:rPr lang="en-US" sz="2000" dirty="0">
                <a:latin typeface="Century Gothic" panose="020B0502020202020204" pitchFamily="34" charset="0"/>
              </a:rPr>
              <a:t>Staying calm is the best way to hold them accountable </a:t>
            </a:r>
            <a:r>
              <a:rPr lang="en-US" sz="2000" i="1" dirty="0">
                <a:latin typeface="Century Gothic" panose="020B0502020202020204" pitchFamily="34" charset="0"/>
              </a:rPr>
              <a:t>fairly</a:t>
            </a:r>
            <a:r>
              <a:rPr lang="en-US" sz="2000" dirty="0">
                <a:latin typeface="Century Gothic" panose="020B0502020202020204" pitchFamily="34" charset="0"/>
              </a:rPr>
              <a:t>.</a:t>
            </a:r>
          </a:p>
          <a:p>
            <a:pPr marL="285750" indent="-285750">
              <a:buClr>
                <a:schemeClr val="accent6">
                  <a:lumMod val="75000"/>
                </a:schemeClr>
              </a:buClr>
              <a:buFont typeface="Wingdings" pitchFamily="2" charset="2"/>
              <a:buChar char="Ø"/>
            </a:pPr>
            <a:r>
              <a:rPr lang="en-US" sz="2000" dirty="0">
                <a:latin typeface="Century Gothic" panose="020B0502020202020204" pitchFamily="34" charset="0"/>
              </a:rPr>
              <a:t>(Just as you hope others treat you fairly when you have behaved aggressively)</a:t>
            </a:r>
          </a:p>
        </p:txBody>
      </p:sp>
    </p:spTree>
    <p:extLst>
      <p:ext uri="{BB962C8B-B14F-4D97-AF65-F5344CB8AC3E}">
        <p14:creationId xmlns:p14="http://schemas.microsoft.com/office/powerpoint/2010/main" val="38919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1253012" y="648035"/>
            <a:ext cx="6272767" cy="397800"/>
          </a:xfrm>
          <a:prstGeom prst="rect">
            <a:avLst/>
          </a:prstGeom>
          <a:noFill/>
          <a:ln>
            <a:noFill/>
          </a:ln>
        </p:spPr>
        <p:txBody>
          <a:bodyPr spcFirstLastPara="1" wrap="square" lIns="68575" tIns="34275" rIns="68575" bIns="34275" anchor="ctr" anchorCtr="0">
            <a:noAutofit/>
          </a:bodyPr>
          <a:lstStyle/>
          <a:p>
            <a:pPr algn="ctr">
              <a:buSzPts val="2700"/>
            </a:pPr>
            <a:br>
              <a:rPr lang="en" dirty="0"/>
            </a:br>
            <a:br>
              <a:rPr lang="en" dirty="0"/>
            </a:br>
            <a:r>
              <a:rPr lang="en-US" sz="2400" i="1" dirty="0">
                <a:latin typeface="Century Gothic" panose="020B0502020202020204" pitchFamily="34" charset="0"/>
              </a:rPr>
              <a:t>Why Should We Be Calm? </a:t>
            </a:r>
            <a:br>
              <a:rPr lang="en-US" sz="2400" i="1" dirty="0">
                <a:latin typeface="Century Gothic" panose="020B0502020202020204" pitchFamily="34" charset="0"/>
              </a:rPr>
            </a:br>
            <a:r>
              <a:rPr lang="en-US" sz="2400" i="1" dirty="0">
                <a:latin typeface="Century Gothic" panose="020B0502020202020204" pitchFamily="34" charset="0"/>
              </a:rPr>
              <a:t>They Should be Punished!!!!!</a:t>
            </a:r>
            <a:br>
              <a:rPr lang="en-US" sz="2800" dirty="0">
                <a:latin typeface="Century Gothic" panose="020B0502020202020204" pitchFamily="34" charset="0"/>
              </a:rPr>
            </a:br>
            <a:endParaRPr dirty="0"/>
          </a:p>
        </p:txBody>
      </p:sp>
      <p:sp>
        <p:nvSpPr>
          <p:cNvPr id="5" name="TextBox 4">
            <a:extLst>
              <a:ext uri="{FF2B5EF4-FFF2-40B4-BE49-F238E27FC236}">
                <a16:creationId xmlns:a16="http://schemas.microsoft.com/office/drawing/2014/main" id="{1DE72B12-4DBD-F943-9B4F-47B15E297F27}"/>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pic>
        <p:nvPicPr>
          <p:cNvPr id="6" name="image1.jpg">
            <a:extLst>
              <a:ext uri="{FF2B5EF4-FFF2-40B4-BE49-F238E27FC236}">
                <a16:creationId xmlns:a16="http://schemas.microsoft.com/office/drawing/2014/main" id="{7AD93E83-72D6-C44B-A68B-7B65DD7BD036}"/>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1099459" y="1719943"/>
            <a:ext cx="7330296" cy="3423557"/>
          </a:xfrm>
          <a:prstGeom prst="rect">
            <a:avLst/>
          </a:prstGeom>
          <a:ln w="38100">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19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1361056" y="958684"/>
            <a:ext cx="6272767" cy="397800"/>
          </a:xfrm>
          <a:prstGeom prst="rect">
            <a:avLst/>
          </a:prstGeom>
          <a:noFill/>
          <a:ln>
            <a:noFill/>
          </a:ln>
        </p:spPr>
        <p:txBody>
          <a:bodyPr spcFirstLastPara="1" wrap="square" lIns="68575" tIns="34275" rIns="68575" bIns="34275" anchor="ctr" anchorCtr="0">
            <a:noAutofit/>
          </a:bodyPr>
          <a:lstStyle/>
          <a:p>
            <a:pPr algn="ctr">
              <a:buSzPts val="2700"/>
            </a:pPr>
            <a:br>
              <a:rPr lang="en" dirty="0"/>
            </a:br>
            <a:r>
              <a:rPr lang="en" dirty="0"/>
              <a:t>Cultivating Calm in Ourselves:</a:t>
            </a:r>
            <a:br>
              <a:rPr lang="en" dirty="0"/>
            </a:br>
            <a:br>
              <a:rPr lang="en-US" sz="2800" dirty="0">
                <a:latin typeface="Century Gothic" panose="020B0502020202020204" pitchFamily="34" charset="0"/>
              </a:rPr>
            </a:br>
            <a:endParaRPr dirty="0"/>
          </a:p>
        </p:txBody>
      </p:sp>
      <p:sp>
        <p:nvSpPr>
          <p:cNvPr id="5" name="TextBox 4">
            <a:extLst>
              <a:ext uri="{FF2B5EF4-FFF2-40B4-BE49-F238E27FC236}">
                <a16:creationId xmlns:a16="http://schemas.microsoft.com/office/drawing/2014/main" id="{1DE72B12-4DBD-F943-9B4F-47B15E297F27}"/>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
        <p:nvSpPr>
          <p:cNvPr id="2" name="Rectangle 1">
            <a:extLst>
              <a:ext uri="{FF2B5EF4-FFF2-40B4-BE49-F238E27FC236}">
                <a16:creationId xmlns:a16="http://schemas.microsoft.com/office/drawing/2014/main" id="{2CFBC70F-DA96-734C-B428-FB0A7A1E09D1}"/>
              </a:ext>
            </a:extLst>
          </p:cNvPr>
          <p:cNvSpPr/>
          <p:nvPr/>
        </p:nvSpPr>
        <p:spPr>
          <a:xfrm>
            <a:off x="528435" y="1775990"/>
            <a:ext cx="8376079" cy="3220305"/>
          </a:xfrm>
          <a:prstGeom prst="rect">
            <a:avLst/>
          </a:prstGeom>
        </p:spPr>
        <p:txBody>
          <a:bodyPr wrap="square">
            <a:spAutoFit/>
          </a:bodyPr>
          <a:lstStyle/>
          <a:p>
            <a:pPr lvl="2">
              <a:lnSpc>
                <a:spcPct val="115000"/>
              </a:lnSpc>
            </a:pPr>
            <a:r>
              <a:rPr lang="en-US" sz="1800" b="1"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rPr>
              <a:t>Tactical Breathing Exercise to Help Remain Calm in the Midst of Struggle</a:t>
            </a:r>
            <a:endParaRPr lang="en-US" sz="1800" dirty="0">
              <a:latin typeface="Century Gothic" panose="020B0502020202020204" pitchFamily="34" charset="0"/>
              <a:ea typeface="Calibri" panose="020F0502020204030204" pitchFamily="34" charset="0"/>
            </a:endParaRPr>
          </a:p>
          <a:p>
            <a:pPr marL="457200" marR="457200">
              <a:lnSpc>
                <a:spcPct val="115000"/>
              </a:lnSpc>
            </a:pPr>
            <a:endParaRPr lang="en-US"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endParaRPr>
          </a:p>
          <a:p>
            <a:pPr marL="457200" marR="457200">
              <a:lnSpc>
                <a:spcPct val="115000"/>
              </a:lnSpc>
            </a:pPr>
            <a:r>
              <a:rPr lang="en-US"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rPr>
              <a:t>One of the most common breathing techniques for calming yourself down is Four Count Breathing, also referred to as Tactical or Combat Breathing. Four Count breathing requires you to consciously regulate the amount of airflow your body is receiving over four second intervals. While it can be a difficult technique to master under extreme stress, the principle of the breathing is simple. </a:t>
            </a:r>
            <a:endParaRPr lang="en-US" dirty="0">
              <a:latin typeface="Century Gothic" panose="020B0502020202020204" pitchFamily="34" charset="0"/>
              <a:ea typeface="Calibri" panose="020F0502020204030204" pitchFamily="34" charset="0"/>
            </a:endParaRPr>
          </a:p>
          <a:p>
            <a:pPr marL="457200" marR="457200">
              <a:lnSpc>
                <a:spcPct val="115000"/>
              </a:lnSpc>
            </a:pPr>
            <a:r>
              <a:rPr lang="en-US" sz="600"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rPr>
              <a:t> </a:t>
            </a:r>
            <a:endParaRPr lang="en-US" dirty="0">
              <a:latin typeface="Century Gothic" panose="020B0502020202020204" pitchFamily="34" charset="0"/>
              <a:ea typeface="Calibri" panose="020F0502020204030204" pitchFamily="34" charset="0"/>
            </a:endParaRPr>
          </a:p>
          <a:p>
            <a:pPr marL="457200" marR="457200">
              <a:lnSpc>
                <a:spcPct val="115000"/>
              </a:lnSpc>
            </a:pPr>
            <a:r>
              <a:rPr lang="en-US"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rPr>
              <a:t>1. Slowly inhale a deep breath over 4 seconds.</a:t>
            </a:r>
            <a:endParaRPr lang="en-US" dirty="0">
              <a:latin typeface="Century Gothic" panose="020B0502020202020204" pitchFamily="34" charset="0"/>
              <a:ea typeface="Calibri" panose="020F0502020204030204" pitchFamily="34" charset="0"/>
            </a:endParaRPr>
          </a:p>
          <a:p>
            <a:pPr marL="457200" marR="457200">
              <a:lnSpc>
                <a:spcPct val="115000"/>
              </a:lnSpc>
            </a:pPr>
            <a:r>
              <a:rPr lang="en-US"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rPr>
              <a:t>2. Hold the breath in for 4 seconds.</a:t>
            </a:r>
            <a:endParaRPr lang="en-US" dirty="0">
              <a:latin typeface="Century Gothic" panose="020B0502020202020204" pitchFamily="34" charset="0"/>
              <a:ea typeface="Calibri" panose="020F0502020204030204" pitchFamily="34" charset="0"/>
            </a:endParaRPr>
          </a:p>
          <a:p>
            <a:pPr marL="457200" marR="457200">
              <a:lnSpc>
                <a:spcPct val="115000"/>
              </a:lnSpc>
            </a:pPr>
            <a:r>
              <a:rPr lang="en-US"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rPr>
              <a:t>3. Slowly exhale the breath out over 4 seconds.</a:t>
            </a:r>
            <a:endParaRPr lang="en-US" dirty="0">
              <a:latin typeface="Century Gothic" panose="020B0502020202020204" pitchFamily="34" charset="0"/>
              <a:ea typeface="Calibri" panose="020F0502020204030204" pitchFamily="34" charset="0"/>
            </a:endParaRPr>
          </a:p>
          <a:p>
            <a:pPr marL="457200" marR="457200">
              <a:lnSpc>
                <a:spcPct val="115000"/>
              </a:lnSpc>
            </a:pPr>
            <a:r>
              <a:rPr lang="en-US"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rPr>
              <a:t>4. Hold the empty breath for 4 seconds.</a:t>
            </a:r>
            <a:endParaRPr lang="en-US" dirty="0">
              <a:latin typeface="Century Gothic" panose="020B0502020202020204" pitchFamily="34" charset="0"/>
              <a:ea typeface="Calibri" panose="020F0502020204030204" pitchFamily="34" charset="0"/>
            </a:endParaRPr>
          </a:p>
          <a:p>
            <a:pPr marL="457200" marR="457200">
              <a:lnSpc>
                <a:spcPct val="115000"/>
              </a:lnSpc>
            </a:pPr>
            <a:r>
              <a:rPr lang="en-US" i="1" dirty="0">
                <a:highlight>
                  <a:srgbClr val="FFFFFF"/>
                </a:highlight>
                <a:latin typeface="Century Gothic" panose="020B0502020202020204" pitchFamily="34" charset="0"/>
                <a:ea typeface="Times New Roman" panose="02020603050405020304" pitchFamily="18" charset="0"/>
                <a:cs typeface="Calibri" panose="020F0502020204030204" pitchFamily="34" charset="0"/>
              </a:rPr>
              <a:t>5. Repeat until your breathing is under control.</a:t>
            </a:r>
            <a:endParaRPr lang="en-US" dirty="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79060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FEEDD9-716F-6E4E-8E63-9A69E9D130C0}"/>
              </a:ext>
            </a:extLst>
          </p:cNvPr>
          <p:cNvSpPr/>
          <p:nvPr/>
        </p:nvSpPr>
        <p:spPr>
          <a:xfrm>
            <a:off x="2583314" y="715412"/>
            <a:ext cx="3977371" cy="507831"/>
          </a:xfrm>
          <a:prstGeom prst="rect">
            <a:avLst/>
          </a:prstGeom>
        </p:spPr>
        <p:txBody>
          <a:bodyPr wrap="none">
            <a:spAutoFit/>
          </a:bodyPr>
          <a:lstStyle/>
          <a:p>
            <a:r>
              <a:rPr lang="en" sz="2700" dirty="0">
                <a:solidFill>
                  <a:schemeClr val="bg1"/>
                </a:solidFill>
                <a:latin typeface="Century Gothic" panose="020B0502020202020204" pitchFamily="34" charset="0"/>
              </a:rPr>
              <a:t>Peace Literacy:  Day 2</a:t>
            </a:r>
            <a:endParaRPr lang="en-US" sz="2700" dirty="0">
              <a:solidFill>
                <a:schemeClr val="bg1"/>
              </a:solidFill>
            </a:endParaRPr>
          </a:p>
        </p:txBody>
      </p:sp>
      <p:sp>
        <p:nvSpPr>
          <p:cNvPr id="7" name="TextBox 6">
            <a:extLst>
              <a:ext uri="{FF2B5EF4-FFF2-40B4-BE49-F238E27FC236}">
                <a16:creationId xmlns:a16="http://schemas.microsoft.com/office/drawing/2014/main" id="{8ECC7806-68E8-C84D-8105-0BAFD1FB0215}"/>
              </a:ext>
            </a:extLst>
          </p:cNvPr>
          <p:cNvSpPr txBox="1"/>
          <p:nvPr/>
        </p:nvSpPr>
        <p:spPr>
          <a:xfrm>
            <a:off x="7477653" y="484580"/>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
        <p:nvSpPr>
          <p:cNvPr id="2" name="Rectangle 1">
            <a:extLst>
              <a:ext uri="{FF2B5EF4-FFF2-40B4-BE49-F238E27FC236}">
                <a16:creationId xmlns:a16="http://schemas.microsoft.com/office/drawing/2014/main" id="{A5ECEE83-9E39-DF42-89AE-C8B55B3B7CCC}"/>
              </a:ext>
            </a:extLst>
          </p:cNvPr>
          <p:cNvSpPr/>
          <p:nvPr/>
        </p:nvSpPr>
        <p:spPr>
          <a:xfrm>
            <a:off x="919440" y="1859181"/>
            <a:ext cx="7621325" cy="2862322"/>
          </a:xfrm>
          <a:prstGeom prst="rect">
            <a:avLst/>
          </a:prstGeom>
        </p:spPr>
        <p:txBody>
          <a:bodyPr wrap="square">
            <a:spAutoFit/>
          </a:bodyPr>
          <a:lstStyle/>
          <a:p>
            <a:r>
              <a:rPr lang="en-US" sz="2000" dirty="0">
                <a:latin typeface="Century Gothic" panose="020B0502020202020204" pitchFamily="34" charset="0"/>
              </a:rPr>
              <a:t>In our last session we talked about how aggression, even passive aggression, is caused by the fires of distress.</a:t>
            </a:r>
          </a:p>
          <a:p>
            <a:endParaRPr lang="en-US" sz="2000" dirty="0">
              <a:latin typeface="Century Gothic" panose="020B0502020202020204" pitchFamily="34" charset="0"/>
            </a:endParaRPr>
          </a:p>
          <a:p>
            <a:r>
              <a:rPr lang="en-US" sz="2000" dirty="0">
                <a:latin typeface="Century Gothic" panose="020B0502020202020204" pitchFamily="34" charset="0"/>
              </a:rPr>
              <a:t>When you find yourself or others behaving with passive aggression, can you tell what kind of distress is causing that fire?</a:t>
            </a:r>
          </a:p>
          <a:p>
            <a:endParaRPr lang="en-US" sz="2000" dirty="0">
              <a:latin typeface="Century Gothic" panose="020B0502020202020204" pitchFamily="34" charset="0"/>
            </a:endParaRPr>
          </a:p>
          <a:p>
            <a:pPr lvl="0"/>
            <a:r>
              <a:rPr lang="en-US" sz="2000" dirty="0">
                <a:latin typeface="Century Gothic" panose="020B0502020202020204" pitchFamily="34" charset="0"/>
              </a:rPr>
              <a:t>Here’s some examples from Jimmy Kimmel on passive aggressive texting:</a:t>
            </a:r>
            <a:r>
              <a:rPr lang="en-US" dirty="0">
                <a:latin typeface="Century Gothic" panose="020B0502020202020204" pitchFamily="34" charset="0"/>
              </a:rPr>
              <a:t> </a:t>
            </a:r>
            <a:r>
              <a:rPr lang="en-US" sz="800" dirty="0">
                <a:latin typeface="Century Gothic" panose="020B0502020202020204" pitchFamily="34" charset="0"/>
                <a:hlinkClick r:id="rId3"/>
              </a:rPr>
              <a:t>https://www.youtube.com/watch?v=07TinrpKG6o</a:t>
            </a:r>
            <a:endParaRPr lang="en-US" sz="800" dirty="0">
              <a:latin typeface="Century Gothic" panose="020B0502020202020204" pitchFamily="34" charset="0"/>
            </a:endParaRPr>
          </a:p>
        </p:txBody>
      </p:sp>
    </p:spTree>
    <p:extLst>
      <p:ext uri="{BB962C8B-B14F-4D97-AF65-F5344CB8AC3E}">
        <p14:creationId xmlns:p14="http://schemas.microsoft.com/office/powerpoint/2010/main" val="80905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11022-304E-8940-93B8-B222A65F1A02}"/>
              </a:ext>
            </a:extLst>
          </p:cNvPr>
          <p:cNvSpPr/>
          <p:nvPr/>
        </p:nvSpPr>
        <p:spPr>
          <a:xfrm>
            <a:off x="5932948" y="1876732"/>
            <a:ext cx="2691288" cy="286232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latin typeface="Century Gothic" panose="020B0502020202020204" pitchFamily="34" charset="0"/>
              </a:rPr>
              <a:t>We have already discussed how empathy can help us to recognize and calm the fires of distress beneath our own and other people’s aggression.</a:t>
            </a:r>
          </a:p>
        </p:txBody>
      </p:sp>
      <p:pic>
        <p:nvPicPr>
          <p:cNvPr id="3" name="Picture 2" descr="A picture containing dark&#10;&#10;Description automatically generated">
            <a:extLst>
              <a:ext uri="{FF2B5EF4-FFF2-40B4-BE49-F238E27FC236}">
                <a16:creationId xmlns:a16="http://schemas.microsoft.com/office/drawing/2014/main" id="{0D8BFAD3-E498-184E-8CE4-7D06D6CB0DFA}"/>
              </a:ext>
            </a:extLst>
          </p:cNvPr>
          <p:cNvPicPr>
            <a:picLocks noChangeAspect="1"/>
          </p:cNvPicPr>
          <p:nvPr/>
        </p:nvPicPr>
        <p:blipFill>
          <a:blip r:embed="rId3"/>
          <a:stretch>
            <a:fillRect/>
          </a:stretch>
        </p:blipFill>
        <p:spPr>
          <a:xfrm>
            <a:off x="653948" y="1848527"/>
            <a:ext cx="5017955" cy="2890527"/>
          </a:xfrm>
          <a:prstGeom prst="rect">
            <a:avLst/>
          </a:prstGeom>
        </p:spPr>
      </p:pic>
      <p:sp>
        <p:nvSpPr>
          <p:cNvPr id="5" name="Rectangle 4">
            <a:extLst>
              <a:ext uri="{FF2B5EF4-FFF2-40B4-BE49-F238E27FC236}">
                <a16:creationId xmlns:a16="http://schemas.microsoft.com/office/drawing/2014/main" id="{66FEEDD9-716F-6E4E-8E63-9A69E9D130C0}"/>
              </a:ext>
            </a:extLst>
          </p:cNvPr>
          <p:cNvSpPr/>
          <p:nvPr/>
        </p:nvSpPr>
        <p:spPr>
          <a:xfrm>
            <a:off x="2583314" y="715412"/>
            <a:ext cx="3977371" cy="507831"/>
          </a:xfrm>
          <a:prstGeom prst="rect">
            <a:avLst/>
          </a:prstGeom>
        </p:spPr>
        <p:txBody>
          <a:bodyPr wrap="none">
            <a:spAutoFit/>
          </a:bodyPr>
          <a:lstStyle/>
          <a:p>
            <a:r>
              <a:rPr lang="en" sz="2700" dirty="0">
                <a:solidFill>
                  <a:schemeClr val="bg1"/>
                </a:solidFill>
                <a:latin typeface="Century Gothic" panose="020B0502020202020204" pitchFamily="34" charset="0"/>
              </a:rPr>
              <a:t>Peace Literacy:  Day 2</a:t>
            </a:r>
            <a:endParaRPr lang="en-US" sz="2700" dirty="0">
              <a:solidFill>
                <a:schemeClr val="bg1"/>
              </a:solidFill>
            </a:endParaRPr>
          </a:p>
        </p:txBody>
      </p:sp>
      <p:sp>
        <p:nvSpPr>
          <p:cNvPr id="7" name="TextBox 6">
            <a:extLst>
              <a:ext uri="{FF2B5EF4-FFF2-40B4-BE49-F238E27FC236}">
                <a16:creationId xmlns:a16="http://schemas.microsoft.com/office/drawing/2014/main" id="{8ECC7806-68E8-C84D-8105-0BAFD1FB0215}"/>
              </a:ext>
            </a:extLst>
          </p:cNvPr>
          <p:cNvSpPr txBox="1"/>
          <p:nvPr/>
        </p:nvSpPr>
        <p:spPr>
          <a:xfrm>
            <a:off x="7477653" y="484580"/>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Tree>
    <p:extLst>
      <p:ext uri="{BB962C8B-B14F-4D97-AF65-F5344CB8AC3E}">
        <p14:creationId xmlns:p14="http://schemas.microsoft.com/office/powerpoint/2010/main" val="25848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1CD64B-8BCE-2242-A938-CF89C2973C3B}"/>
              </a:ext>
            </a:extLst>
          </p:cNvPr>
          <p:cNvSpPr txBox="1"/>
          <p:nvPr/>
        </p:nvSpPr>
        <p:spPr>
          <a:xfrm>
            <a:off x="613593" y="2203578"/>
            <a:ext cx="8090986" cy="2331407"/>
          </a:xfrm>
          <a:prstGeom prst="rect">
            <a:avLst/>
          </a:prstGeom>
          <a:ln>
            <a:noFill/>
          </a:ln>
        </p:spPr>
        <p:style>
          <a:lnRef idx="2">
            <a:schemeClr val="dk1"/>
          </a:lnRef>
          <a:fillRef idx="1">
            <a:schemeClr val="lt1"/>
          </a:fillRef>
          <a:effectRef idx="0">
            <a:schemeClr val="dk1"/>
          </a:effectRef>
          <a:fontRef idx="minor">
            <a:schemeClr val="dk1"/>
          </a:fontRef>
        </p:style>
        <p:txBody>
          <a:bodyPr wrap="square" lIns="137160" tIns="68580" rIns="68580" rtlCol="0">
            <a:spAutoFit/>
          </a:bodyPr>
          <a:lstStyle/>
          <a:p>
            <a:pPr marL="285750" indent="-285750">
              <a:buFont typeface="Wingdings" pitchFamily="2" charset="2"/>
              <a:buChar char="Ø"/>
            </a:pPr>
            <a:r>
              <a:rPr lang="en-US" sz="1800" dirty="0">
                <a:latin typeface="Century Gothic" panose="020B0502020202020204" pitchFamily="34" charset="0"/>
              </a:rPr>
              <a:t>Distressing emotions or fires can lead to the heat of aggression.</a:t>
            </a:r>
          </a:p>
          <a:p>
            <a:pPr marL="285750" indent="-285750">
              <a:buFont typeface="Wingdings" pitchFamily="2" charset="2"/>
              <a:buChar char="Ø"/>
            </a:pPr>
            <a:r>
              <a:rPr lang="en-US" sz="1800" dirty="0">
                <a:latin typeface="Century Gothic" panose="020B0502020202020204" pitchFamily="34" charset="0"/>
              </a:rPr>
              <a:t>But they don’t have to. </a:t>
            </a:r>
          </a:p>
          <a:p>
            <a:pPr marL="285750" indent="-285750">
              <a:buFont typeface="Wingdings" pitchFamily="2" charset="2"/>
              <a:buChar char="Ø"/>
            </a:pPr>
            <a:r>
              <a:rPr lang="en-US" sz="1800" dirty="0">
                <a:latin typeface="Century Gothic" panose="020B0502020202020204" pitchFamily="34" charset="0"/>
              </a:rPr>
              <a:t>We can calm these fires before we become aggressive.  </a:t>
            </a:r>
          </a:p>
          <a:p>
            <a:pPr marL="285750" indent="-285750">
              <a:buFont typeface="Wingdings" pitchFamily="2" charset="2"/>
              <a:buChar char="Ø"/>
            </a:pPr>
            <a:r>
              <a:rPr lang="en-US" sz="1800" dirty="0">
                <a:latin typeface="Century Gothic" panose="020B0502020202020204" pitchFamily="34" charset="0"/>
              </a:rPr>
              <a:t>What are some ways to respond to our pain and emotions, to calm the fires?</a:t>
            </a:r>
          </a:p>
          <a:p>
            <a:pPr marL="285750" indent="-285750">
              <a:buFont typeface="Wingdings" pitchFamily="2" charset="2"/>
              <a:buChar char="Ø"/>
            </a:pPr>
            <a:r>
              <a:rPr lang="en-US" sz="1800" dirty="0">
                <a:latin typeface="Century Gothic" panose="020B0502020202020204" pitchFamily="34" charset="0"/>
              </a:rPr>
              <a:t>Draw, write, or sketch a way to calm the fires of painful emotion.</a:t>
            </a:r>
          </a:p>
          <a:p>
            <a:pPr marL="285750" indent="-285750">
              <a:buFont typeface="Wingdings" pitchFamily="2" charset="2"/>
              <a:buChar char="Ø"/>
            </a:pPr>
            <a:r>
              <a:rPr lang="en-US" sz="1800" dirty="0">
                <a:latin typeface="Century Gothic" panose="020B0502020202020204" pitchFamily="34" charset="0"/>
              </a:rPr>
              <a:t>What makes you feel better?</a:t>
            </a:r>
          </a:p>
          <a:p>
            <a:endParaRPr lang="en-US" sz="1800" dirty="0">
              <a:latin typeface="Century Gothic" panose="020B0502020202020204" pitchFamily="34" charset="0"/>
            </a:endParaRPr>
          </a:p>
        </p:txBody>
      </p:sp>
      <p:sp>
        <p:nvSpPr>
          <p:cNvPr id="6" name="Rectangle 5">
            <a:extLst>
              <a:ext uri="{FF2B5EF4-FFF2-40B4-BE49-F238E27FC236}">
                <a16:creationId xmlns:a16="http://schemas.microsoft.com/office/drawing/2014/main" id="{84B6D70A-6992-564E-9D66-2F5776BF74F8}"/>
              </a:ext>
            </a:extLst>
          </p:cNvPr>
          <p:cNvSpPr/>
          <p:nvPr/>
        </p:nvSpPr>
        <p:spPr>
          <a:xfrm>
            <a:off x="1588027" y="719272"/>
            <a:ext cx="5727850" cy="507831"/>
          </a:xfrm>
          <a:prstGeom prst="rect">
            <a:avLst/>
          </a:prstGeom>
        </p:spPr>
        <p:txBody>
          <a:bodyPr wrap="none">
            <a:spAutoFit/>
          </a:bodyPr>
          <a:lstStyle/>
          <a:p>
            <a:r>
              <a:rPr lang="en" sz="2700" dirty="0">
                <a:solidFill>
                  <a:schemeClr val="bg1"/>
                </a:solidFill>
                <a:latin typeface="Century Gothic" panose="020B0502020202020204" pitchFamily="34" charset="0"/>
              </a:rPr>
              <a:t>Peace Literacy: Cultivating Calm</a:t>
            </a:r>
            <a:endParaRPr lang="en-US" sz="2700" dirty="0">
              <a:solidFill>
                <a:schemeClr val="bg1"/>
              </a:solidFill>
            </a:endParaRPr>
          </a:p>
        </p:txBody>
      </p:sp>
    </p:spTree>
    <p:extLst>
      <p:ext uri="{BB962C8B-B14F-4D97-AF65-F5344CB8AC3E}">
        <p14:creationId xmlns:p14="http://schemas.microsoft.com/office/powerpoint/2010/main" val="23547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1351431" y="809612"/>
            <a:ext cx="6272767" cy="3978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2"/>
              </a:buClr>
              <a:buSzPts val="2700"/>
              <a:buFont typeface="Century Gothic"/>
              <a:buNone/>
            </a:pPr>
            <a:r>
              <a:rPr lang="en" dirty="0"/>
              <a:t>Peace Literacy: </a:t>
            </a:r>
            <a:br>
              <a:rPr lang="en" dirty="0"/>
            </a:br>
            <a:r>
              <a:rPr lang="en" i="1" dirty="0"/>
              <a:t>Cultivating Calm in Others</a:t>
            </a:r>
            <a:endParaRPr i="1" dirty="0"/>
          </a:p>
        </p:txBody>
      </p:sp>
      <p:sp>
        <p:nvSpPr>
          <p:cNvPr id="5" name="TextBox 4">
            <a:extLst>
              <a:ext uri="{FF2B5EF4-FFF2-40B4-BE49-F238E27FC236}">
                <a16:creationId xmlns:a16="http://schemas.microsoft.com/office/drawing/2014/main" id="{1DE72B12-4DBD-F943-9B4F-47B15E297F27}"/>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
        <p:nvSpPr>
          <p:cNvPr id="2" name="Rectangle 1">
            <a:extLst>
              <a:ext uri="{FF2B5EF4-FFF2-40B4-BE49-F238E27FC236}">
                <a16:creationId xmlns:a16="http://schemas.microsoft.com/office/drawing/2014/main" id="{7576EA4C-144E-A946-83D2-41CC022A9D9E}"/>
              </a:ext>
            </a:extLst>
          </p:cNvPr>
          <p:cNvSpPr/>
          <p:nvPr/>
        </p:nvSpPr>
        <p:spPr>
          <a:xfrm>
            <a:off x="479776" y="2164590"/>
            <a:ext cx="5345291" cy="2862322"/>
          </a:xfrm>
          <a:prstGeom prst="rect">
            <a:avLst/>
          </a:prstGeom>
        </p:spPr>
        <p:txBody>
          <a:bodyPr wrap="square">
            <a:spAutoFit/>
          </a:bodyPr>
          <a:lstStyle/>
          <a:p>
            <a:pPr marL="342900" indent="-342900">
              <a:buClr>
                <a:schemeClr val="accent1"/>
              </a:buClr>
              <a:buFont typeface="Wingdings" pitchFamily="2" charset="2"/>
              <a:buChar char="Ø"/>
            </a:pPr>
            <a:r>
              <a:rPr lang="en-US" sz="2000" dirty="0">
                <a:latin typeface="Century Gothic" panose="020B0502020202020204" pitchFamily="34" charset="0"/>
              </a:rPr>
              <a:t>Let’s think back to the Key and Peele sketch.</a:t>
            </a:r>
          </a:p>
          <a:p>
            <a:pPr marL="342900" indent="-342900">
              <a:buClr>
                <a:schemeClr val="accent1"/>
              </a:buClr>
              <a:buFont typeface="Wingdings" pitchFamily="2" charset="2"/>
              <a:buChar char="Ø"/>
            </a:pPr>
            <a:r>
              <a:rPr lang="en-US" sz="2000" dirty="0">
                <a:latin typeface="Century Gothic" panose="020B0502020202020204" pitchFamily="34" charset="0"/>
              </a:rPr>
              <a:t>Michael Kegan Key’s character used a number of Peace Literacy Skills. </a:t>
            </a:r>
          </a:p>
          <a:p>
            <a:pPr marL="342900" indent="-342900">
              <a:buClr>
                <a:schemeClr val="accent1"/>
              </a:buClr>
              <a:buFont typeface="Wingdings" pitchFamily="2" charset="2"/>
              <a:buChar char="Ø"/>
            </a:pPr>
            <a:r>
              <a:rPr lang="en-US" sz="2000" dirty="0">
                <a:latin typeface="Century Gothic" panose="020B0502020202020204" pitchFamily="34" charset="0"/>
              </a:rPr>
              <a:t>What were some of the things he did to calm Jordan Peele’s character (or at least to keep Jordan Peele’s character from escalating the violence)?</a:t>
            </a:r>
          </a:p>
        </p:txBody>
      </p:sp>
      <p:pic>
        <p:nvPicPr>
          <p:cNvPr id="7" name="Picture 2" descr="Image result for key and peele">
            <a:extLst>
              <a:ext uri="{FF2B5EF4-FFF2-40B4-BE49-F238E27FC236}">
                <a16:creationId xmlns:a16="http://schemas.microsoft.com/office/drawing/2014/main" id="{B3F9442B-1920-0743-8D87-42CC8F51F2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8834" y="2164590"/>
            <a:ext cx="2895390" cy="19302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CFCF0E-A5BA-B94B-A192-922DBA7B8310}"/>
              </a:ext>
            </a:extLst>
          </p:cNvPr>
          <p:cNvSpPr txBox="1"/>
          <p:nvPr/>
        </p:nvSpPr>
        <p:spPr>
          <a:xfrm>
            <a:off x="5825067" y="4323392"/>
            <a:ext cx="3214341" cy="246221"/>
          </a:xfrm>
          <a:prstGeom prst="rect">
            <a:avLst/>
          </a:prstGeom>
          <a:noFill/>
        </p:spPr>
        <p:txBody>
          <a:bodyPr wrap="none" rtlCol="0">
            <a:spAutoFit/>
          </a:bodyPr>
          <a:lstStyle/>
          <a:p>
            <a:r>
              <a:rPr lang="en-US" sz="1000" dirty="0"/>
              <a:t>https://</a:t>
            </a:r>
            <a:r>
              <a:rPr lang="en-US" sz="1000" dirty="0" err="1"/>
              <a:t>www.youtube.com</a:t>
            </a:r>
            <a:r>
              <a:rPr lang="en-US" sz="1000" dirty="0"/>
              <a:t>/</a:t>
            </a:r>
            <a:r>
              <a:rPr lang="en-US" sz="1000" dirty="0" err="1"/>
              <a:t>watch?v</a:t>
            </a:r>
            <a:r>
              <a:rPr lang="en-US" sz="1000" dirty="0"/>
              <a:t>=</a:t>
            </a:r>
            <a:r>
              <a:rPr lang="en-US" sz="1000" dirty="0" err="1"/>
              <a:t>CUvFeyGxaaU</a:t>
            </a:r>
            <a:endParaRPr lang="en-US" sz="1000" dirty="0"/>
          </a:p>
        </p:txBody>
      </p:sp>
    </p:spTree>
    <p:extLst>
      <p:ext uri="{BB962C8B-B14F-4D97-AF65-F5344CB8AC3E}">
        <p14:creationId xmlns:p14="http://schemas.microsoft.com/office/powerpoint/2010/main" val="5037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1351431" y="648035"/>
            <a:ext cx="6272767" cy="3978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2"/>
              </a:buClr>
              <a:buSzPts val="2700"/>
              <a:buFont typeface="Century Gothic"/>
              <a:buNone/>
            </a:pPr>
            <a:br>
              <a:rPr lang="en" dirty="0"/>
            </a:br>
            <a:r>
              <a:rPr lang="en" dirty="0"/>
              <a:t>Cultivating Calm in Others</a:t>
            </a:r>
            <a:endParaRPr dirty="0"/>
          </a:p>
        </p:txBody>
      </p:sp>
      <p:sp>
        <p:nvSpPr>
          <p:cNvPr id="5" name="TextBox 4">
            <a:extLst>
              <a:ext uri="{FF2B5EF4-FFF2-40B4-BE49-F238E27FC236}">
                <a16:creationId xmlns:a16="http://schemas.microsoft.com/office/drawing/2014/main" id="{1DE72B12-4DBD-F943-9B4F-47B15E297F27}"/>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
        <p:nvSpPr>
          <p:cNvPr id="2" name="Rectangle 1">
            <a:extLst>
              <a:ext uri="{FF2B5EF4-FFF2-40B4-BE49-F238E27FC236}">
                <a16:creationId xmlns:a16="http://schemas.microsoft.com/office/drawing/2014/main" id="{7576EA4C-144E-A946-83D2-41CC022A9D9E}"/>
              </a:ext>
            </a:extLst>
          </p:cNvPr>
          <p:cNvSpPr/>
          <p:nvPr/>
        </p:nvSpPr>
        <p:spPr>
          <a:xfrm>
            <a:off x="904278" y="2343150"/>
            <a:ext cx="7153057" cy="1938992"/>
          </a:xfrm>
          <a:prstGeom prst="rect">
            <a:avLst/>
          </a:prstGeom>
        </p:spPr>
        <p:txBody>
          <a:bodyPr wrap="square">
            <a:spAutoFit/>
          </a:bodyPr>
          <a:lstStyle/>
          <a:p>
            <a:pPr lvl="0"/>
            <a:r>
              <a:rPr lang="en-US" sz="2000" dirty="0">
                <a:latin typeface="Century Gothic" panose="020B0502020202020204" pitchFamily="34" charset="0"/>
              </a:rPr>
              <a:t>There are three main steps for cultivating calm in others:</a:t>
            </a:r>
          </a:p>
          <a:p>
            <a:pPr lvl="0"/>
            <a:endParaRPr lang="en-US" sz="2000" dirty="0">
              <a:latin typeface="Century Gothic" panose="020B0502020202020204" pitchFamily="34" charset="0"/>
            </a:endParaRPr>
          </a:p>
          <a:p>
            <a:pPr marL="457200" lvl="0" indent="-457200">
              <a:buFont typeface="+mj-lt"/>
              <a:buAutoNum type="arabicPeriod"/>
            </a:pPr>
            <a:r>
              <a:rPr lang="en-US" sz="2000" dirty="0">
                <a:latin typeface="Century Gothic" panose="020B0502020202020204" pitchFamily="34" charset="0"/>
              </a:rPr>
              <a:t>Be calm ourselves. (Aggression and panic can be contagious, but calm can be contagious too.)</a:t>
            </a:r>
          </a:p>
          <a:p>
            <a:pPr marL="457200" lvl="0" indent="-457200">
              <a:buFont typeface="+mj-lt"/>
              <a:buAutoNum type="arabicPeriod"/>
            </a:pPr>
            <a:r>
              <a:rPr lang="en-US" sz="2000" dirty="0">
                <a:latin typeface="Century Gothic" panose="020B0502020202020204" pitchFamily="34" charset="0"/>
              </a:rPr>
              <a:t>Listen with empathy and be respectful.</a:t>
            </a:r>
          </a:p>
          <a:p>
            <a:pPr marL="457200" lvl="0" indent="-457200">
              <a:buFont typeface="+mj-lt"/>
              <a:buAutoNum type="arabicPeriod"/>
            </a:pPr>
            <a:r>
              <a:rPr lang="en-US" sz="2000" dirty="0">
                <a:latin typeface="Century Gothic" panose="020B0502020202020204" pitchFamily="34" charset="0"/>
              </a:rPr>
              <a:t>Show care and concern. </a:t>
            </a:r>
          </a:p>
        </p:txBody>
      </p:sp>
    </p:spTree>
    <p:extLst>
      <p:ext uri="{BB962C8B-B14F-4D97-AF65-F5344CB8AC3E}">
        <p14:creationId xmlns:p14="http://schemas.microsoft.com/office/powerpoint/2010/main" val="253802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1351431" y="648035"/>
            <a:ext cx="6272767" cy="3978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2"/>
              </a:buClr>
              <a:buSzPts val="2700"/>
              <a:buFont typeface="Century Gothic"/>
              <a:buNone/>
            </a:pPr>
            <a:br>
              <a:rPr lang="en" dirty="0"/>
            </a:br>
            <a:r>
              <a:rPr lang="en" dirty="0"/>
              <a:t>Cultivating Calm in Others</a:t>
            </a:r>
            <a:endParaRPr dirty="0"/>
          </a:p>
        </p:txBody>
      </p:sp>
      <p:sp>
        <p:nvSpPr>
          <p:cNvPr id="5" name="TextBox 4">
            <a:extLst>
              <a:ext uri="{FF2B5EF4-FFF2-40B4-BE49-F238E27FC236}">
                <a16:creationId xmlns:a16="http://schemas.microsoft.com/office/drawing/2014/main" id="{1DE72B12-4DBD-F943-9B4F-47B15E297F27}"/>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
        <p:nvSpPr>
          <p:cNvPr id="2" name="Rectangle 1">
            <a:extLst>
              <a:ext uri="{FF2B5EF4-FFF2-40B4-BE49-F238E27FC236}">
                <a16:creationId xmlns:a16="http://schemas.microsoft.com/office/drawing/2014/main" id="{7576EA4C-144E-A946-83D2-41CC022A9D9E}"/>
              </a:ext>
            </a:extLst>
          </p:cNvPr>
          <p:cNvSpPr/>
          <p:nvPr/>
        </p:nvSpPr>
        <p:spPr>
          <a:xfrm>
            <a:off x="816661" y="2033224"/>
            <a:ext cx="7153057" cy="2862322"/>
          </a:xfrm>
          <a:prstGeom prst="rect">
            <a:avLst/>
          </a:prstGeom>
        </p:spPr>
        <p:txBody>
          <a:bodyPr wrap="square">
            <a:spAutoFit/>
          </a:bodyPr>
          <a:lstStyle/>
          <a:p>
            <a:pPr lvl="0"/>
            <a:r>
              <a:rPr lang="en-US" sz="2000" dirty="0">
                <a:latin typeface="Century Gothic" panose="020B0502020202020204" pitchFamily="34" charset="0"/>
              </a:rPr>
              <a:t>Even though Michael Keegan Key’s character stayed calm, he was not passively “turning the other cheek.”</a:t>
            </a:r>
          </a:p>
          <a:p>
            <a:pPr lvl="0"/>
            <a:r>
              <a:rPr lang="en-US" sz="2000" dirty="0">
                <a:latin typeface="Century Gothic" panose="020B0502020202020204" pitchFamily="34" charset="0"/>
              </a:rPr>
              <a:t>He was </a:t>
            </a:r>
            <a:r>
              <a:rPr lang="en-US" sz="2000" b="1" dirty="0">
                <a:latin typeface="Century Gothic" panose="020B0502020202020204" pitchFamily="34" charset="0"/>
              </a:rPr>
              <a:t>actively</a:t>
            </a:r>
            <a:r>
              <a:rPr lang="en-US" sz="2000" dirty="0">
                <a:latin typeface="Century Gothic" panose="020B0502020202020204" pitchFamily="34" charset="0"/>
              </a:rPr>
              <a:t> practicing peace skills.</a:t>
            </a:r>
          </a:p>
          <a:p>
            <a:pPr lvl="0"/>
            <a:r>
              <a:rPr lang="en-US" sz="2000" dirty="0">
                <a:latin typeface="Century Gothic" panose="020B0502020202020204" pitchFamily="34" charset="0"/>
              </a:rPr>
              <a:t>These three skills for calming others are not a guarantee; they might not always completely calm the situation.</a:t>
            </a:r>
          </a:p>
          <a:p>
            <a:pPr lvl="0"/>
            <a:r>
              <a:rPr lang="en-US" sz="2000" dirty="0">
                <a:latin typeface="Century Gothic" panose="020B0502020202020204" pitchFamily="34" charset="0"/>
              </a:rPr>
              <a:t>However, they will:</a:t>
            </a:r>
          </a:p>
          <a:p>
            <a:pPr marL="342900" lvl="0" indent="-342900">
              <a:buFont typeface="Wingdings" pitchFamily="2" charset="2"/>
              <a:buChar char="Ø"/>
            </a:pPr>
            <a:r>
              <a:rPr lang="en-US" sz="2000" dirty="0">
                <a:latin typeface="Century Gothic" panose="020B0502020202020204" pitchFamily="34" charset="0"/>
              </a:rPr>
              <a:t>Give you a higher probability of success.</a:t>
            </a:r>
          </a:p>
          <a:p>
            <a:pPr marL="342900" lvl="0" indent="-342900">
              <a:buFont typeface="Wingdings" pitchFamily="2" charset="2"/>
              <a:buChar char="Ø"/>
            </a:pPr>
            <a:r>
              <a:rPr lang="en-US" sz="2000" dirty="0">
                <a:latin typeface="Century Gothic" panose="020B0502020202020204" pitchFamily="34" charset="0"/>
              </a:rPr>
              <a:t>Be far less likely to escalate the conflict.</a:t>
            </a:r>
          </a:p>
          <a:p>
            <a:pPr marL="342900" lvl="0" indent="-342900">
              <a:buFont typeface="Wingdings" pitchFamily="2" charset="2"/>
              <a:buChar char="Ø"/>
            </a:pPr>
            <a:r>
              <a:rPr lang="en-US" sz="2000" dirty="0">
                <a:latin typeface="Century Gothic" panose="020B0502020202020204" pitchFamily="34" charset="0"/>
              </a:rPr>
              <a:t>Decrease the likelihood of creating bad blood.</a:t>
            </a:r>
          </a:p>
        </p:txBody>
      </p:sp>
    </p:spTree>
    <p:extLst>
      <p:ext uri="{BB962C8B-B14F-4D97-AF65-F5344CB8AC3E}">
        <p14:creationId xmlns:p14="http://schemas.microsoft.com/office/powerpoint/2010/main" val="4193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1351431" y="648035"/>
            <a:ext cx="6272767" cy="3978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2"/>
              </a:buClr>
              <a:buSzPts val="2700"/>
              <a:buFont typeface="Century Gothic"/>
              <a:buNone/>
            </a:pPr>
            <a:br>
              <a:rPr lang="en" dirty="0"/>
            </a:br>
            <a:r>
              <a:rPr lang="en" dirty="0"/>
              <a:t>Cultivating Calm in </a:t>
            </a:r>
            <a:r>
              <a:rPr lang="en" i="1" dirty="0"/>
              <a:t>Ourselves</a:t>
            </a:r>
            <a:endParaRPr i="1" dirty="0"/>
          </a:p>
        </p:txBody>
      </p:sp>
      <p:sp>
        <p:nvSpPr>
          <p:cNvPr id="5" name="TextBox 4">
            <a:extLst>
              <a:ext uri="{FF2B5EF4-FFF2-40B4-BE49-F238E27FC236}">
                <a16:creationId xmlns:a16="http://schemas.microsoft.com/office/drawing/2014/main" id="{1DE72B12-4DBD-F943-9B4F-47B15E297F27}"/>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sp>
        <p:nvSpPr>
          <p:cNvPr id="2" name="Rectangle 1">
            <a:extLst>
              <a:ext uri="{FF2B5EF4-FFF2-40B4-BE49-F238E27FC236}">
                <a16:creationId xmlns:a16="http://schemas.microsoft.com/office/drawing/2014/main" id="{7576EA4C-144E-A946-83D2-41CC022A9D9E}"/>
              </a:ext>
            </a:extLst>
          </p:cNvPr>
          <p:cNvSpPr/>
          <p:nvPr/>
        </p:nvSpPr>
        <p:spPr>
          <a:xfrm>
            <a:off x="1066917" y="2362546"/>
            <a:ext cx="7521974" cy="1785104"/>
          </a:xfrm>
          <a:prstGeom prst="rect">
            <a:avLst/>
          </a:prstGeom>
        </p:spPr>
        <p:txBody>
          <a:bodyPr wrap="square">
            <a:spAutoFit/>
          </a:bodyPr>
          <a:lstStyle/>
          <a:p>
            <a:r>
              <a:rPr lang="en-US" sz="2000" dirty="0">
                <a:latin typeface="Century Gothic" panose="020B0502020202020204" pitchFamily="34" charset="0"/>
              </a:rPr>
              <a:t>There are four main steps for cultivating calm in ourselves:</a:t>
            </a:r>
          </a:p>
          <a:p>
            <a:pPr marL="371475" indent="-371475">
              <a:buFontTx/>
              <a:buAutoNum type="arabicPeriod"/>
            </a:pPr>
            <a:endParaRPr lang="en-US" sz="1000" dirty="0">
              <a:latin typeface="Century Gothic" panose="020B0502020202020204" pitchFamily="34" charset="0"/>
            </a:endParaRPr>
          </a:p>
          <a:p>
            <a:pPr marL="371475" indent="-371475">
              <a:buFontTx/>
              <a:buAutoNum type="arabicPeriod"/>
            </a:pPr>
            <a:r>
              <a:rPr lang="en-US" sz="2000" dirty="0">
                <a:latin typeface="Century Gothic" panose="020B0502020202020204" pitchFamily="34" charset="0"/>
              </a:rPr>
              <a:t>Maintain empathy</a:t>
            </a:r>
          </a:p>
          <a:p>
            <a:pPr marL="371475" indent="-371475">
              <a:buAutoNum type="arabicPeriod"/>
            </a:pPr>
            <a:r>
              <a:rPr lang="en-US" sz="2000" dirty="0">
                <a:latin typeface="Century Gothic" panose="020B0502020202020204" pitchFamily="34" charset="0"/>
              </a:rPr>
              <a:t>Keep things in perspective</a:t>
            </a:r>
          </a:p>
          <a:p>
            <a:pPr marL="371475" indent="-371475">
              <a:buAutoNum type="arabicPeriod"/>
            </a:pPr>
            <a:r>
              <a:rPr lang="en-US" sz="2000" dirty="0">
                <a:latin typeface="Century Gothic" panose="020B0502020202020204" pitchFamily="34" charset="0"/>
              </a:rPr>
              <a:t>Give people the benefit of the doubt </a:t>
            </a:r>
          </a:p>
          <a:p>
            <a:pPr marL="371475" indent="-371475">
              <a:buAutoNum type="arabicPeriod"/>
            </a:pPr>
            <a:r>
              <a:rPr lang="en-US" sz="2000" dirty="0">
                <a:latin typeface="Century Gothic" panose="020B0502020202020204" pitchFamily="34" charset="0"/>
              </a:rPr>
              <a:t>Do not personalize the conflict</a:t>
            </a:r>
          </a:p>
        </p:txBody>
      </p:sp>
    </p:spTree>
    <p:extLst>
      <p:ext uri="{BB962C8B-B14F-4D97-AF65-F5344CB8AC3E}">
        <p14:creationId xmlns:p14="http://schemas.microsoft.com/office/powerpoint/2010/main" val="22845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9"/>
          <p:cNvSpPr txBox="1">
            <a:spLocks noGrp="1"/>
          </p:cNvSpPr>
          <p:nvPr>
            <p:ph type="title"/>
          </p:nvPr>
        </p:nvSpPr>
        <p:spPr>
          <a:xfrm>
            <a:off x="1361056" y="811751"/>
            <a:ext cx="6272767" cy="397800"/>
          </a:xfrm>
          <a:prstGeom prst="rect">
            <a:avLst/>
          </a:prstGeom>
          <a:noFill/>
          <a:ln>
            <a:noFill/>
          </a:ln>
        </p:spPr>
        <p:txBody>
          <a:bodyPr spcFirstLastPara="1" wrap="square" lIns="68575" tIns="34275" rIns="68575" bIns="34275" anchor="ctr" anchorCtr="0">
            <a:noAutofit/>
          </a:bodyPr>
          <a:lstStyle/>
          <a:p>
            <a:pPr algn="ctr">
              <a:buSzPts val="2700"/>
            </a:pPr>
            <a:br>
              <a:rPr lang="en" dirty="0"/>
            </a:br>
            <a:r>
              <a:rPr lang="en" dirty="0"/>
              <a:t>Cultivating Calm in Ourselves:</a:t>
            </a:r>
            <a:br>
              <a:rPr lang="en" dirty="0"/>
            </a:br>
            <a:r>
              <a:rPr lang="en-US" sz="2800" i="1" dirty="0">
                <a:latin typeface="Century Gothic" panose="020B0502020202020204" pitchFamily="34" charset="0"/>
              </a:rPr>
              <a:t>Do not personalize the conflict</a:t>
            </a:r>
            <a:br>
              <a:rPr lang="en-US" sz="2800" dirty="0">
                <a:latin typeface="Century Gothic" panose="020B0502020202020204" pitchFamily="34" charset="0"/>
              </a:rPr>
            </a:br>
            <a:endParaRPr dirty="0"/>
          </a:p>
        </p:txBody>
      </p:sp>
      <p:sp>
        <p:nvSpPr>
          <p:cNvPr id="5" name="TextBox 4">
            <a:extLst>
              <a:ext uri="{FF2B5EF4-FFF2-40B4-BE49-F238E27FC236}">
                <a16:creationId xmlns:a16="http://schemas.microsoft.com/office/drawing/2014/main" id="{1DE72B12-4DBD-F943-9B4F-47B15E297F27}"/>
              </a:ext>
            </a:extLst>
          </p:cNvPr>
          <p:cNvSpPr txBox="1"/>
          <p:nvPr/>
        </p:nvSpPr>
        <p:spPr>
          <a:xfrm>
            <a:off x="7525779" y="417203"/>
            <a:ext cx="1063112" cy="230832"/>
          </a:xfrm>
          <a:prstGeom prst="rect">
            <a:avLst/>
          </a:prstGeom>
          <a:noFill/>
        </p:spPr>
        <p:txBody>
          <a:bodyPr wrap="none" rtlCol="0">
            <a:spAutoFit/>
          </a:bodyPr>
          <a:lstStyle/>
          <a:p>
            <a:r>
              <a:rPr lang="en-US" sz="900" dirty="0" err="1">
                <a:solidFill>
                  <a:schemeClr val="bg1"/>
                </a:solidFill>
              </a:rPr>
              <a:t>peaceliteracy.org</a:t>
            </a:r>
            <a:endParaRPr lang="en-US" sz="900" dirty="0">
              <a:solidFill>
                <a:schemeClr val="bg1"/>
              </a:solidFill>
            </a:endParaRPr>
          </a:p>
        </p:txBody>
      </p:sp>
      <p:pic>
        <p:nvPicPr>
          <p:cNvPr id="9" name="image1.jpg">
            <a:extLst>
              <a:ext uri="{FF2B5EF4-FFF2-40B4-BE49-F238E27FC236}">
                <a16:creationId xmlns:a16="http://schemas.microsoft.com/office/drawing/2014/main" id="{87C7F08C-1101-714D-B59B-7668577BF967}"/>
              </a:ext>
            </a:extLst>
          </p:cNvPr>
          <p:cNvPicPr/>
          <p:nvPr/>
        </p:nvPicPr>
        <p:blipFill>
          <a:blip r:embed="rId3">
            <a:extLst>
              <a:ext uri="{28A0092B-C50C-407E-A947-70E740481C1C}">
                <a14:useLocalDpi xmlns:a14="http://schemas.microsoft.com/office/drawing/2010/main"/>
              </a:ext>
            </a:extLst>
          </a:blip>
          <a:srcRect/>
          <a:stretch>
            <a:fillRect/>
          </a:stretch>
        </p:blipFill>
        <p:spPr>
          <a:xfrm>
            <a:off x="1864873" y="1780674"/>
            <a:ext cx="5414254" cy="3185962"/>
          </a:xfrm>
          <a:prstGeom prst="rect">
            <a:avLst/>
          </a:prstGeom>
          <a:ln/>
        </p:spPr>
      </p:pic>
    </p:spTree>
    <p:extLst>
      <p:ext uri="{BB962C8B-B14F-4D97-AF65-F5344CB8AC3E}">
        <p14:creationId xmlns:p14="http://schemas.microsoft.com/office/powerpoint/2010/main" val="578015624"/>
      </p:ext>
    </p:extLst>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1040</Words>
  <Application>Microsoft Macintosh PowerPoint</Application>
  <PresentationFormat>On-screen Show (16:9)</PresentationFormat>
  <Paragraphs>103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Arial</vt:lpstr>
      <vt:lpstr>Wingdings</vt:lpstr>
      <vt:lpstr>Courier New</vt:lpstr>
      <vt:lpstr>Century Gothic</vt:lpstr>
      <vt:lpstr>Noto Sans Symbols</vt:lpstr>
      <vt:lpstr>Ion Boardroom</vt:lpstr>
      <vt:lpstr>Peace Literacy</vt:lpstr>
      <vt:lpstr>PowerPoint Presentation</vt:lpstr>
      <vt:lpstr>PowerPoint Presentation</vt:lpstr>
      <vt:lpstr>PowerPoint Presentation</vt:lpstr>
      <vt:lpstr>Peace Literacy:  Cultivating Calm in Others</vt:lpstr>
      <vt:lpstr> Cultivating Calm in Others</vt:lpstr>
      <vt:lpstr> Cultivating Calm in Others</vt:lpstr>
      <vt:lpstr> Cultivating Calm in Ourselves</vt:lpstr>
      <vt:lpstr> Cultivating Calm in Ourselves: Do not personalize the conflict </vt:lpstr>
      <vt:lpstr>  Why Should We Be Calm?  They Should be Punished!!!!! </vt:lpstr>
      <vt:lpstr>  Why Should We Be Calm?  They Should be Punished!!!!! </vt:lpstr>
      <vt:lpstr> Cultivating Calm in Ourselves: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Oct. 12th</dc:title>
  <cp:lastModifiedBy>Clough, Sharyn</cp:lastModifiedBy>
  <cp:revision>20</cp:revision>
  <dcterms:modified xsi:type="dcterms:W3CDTF">2021-09-16T09:16:14Z</dcterms:modified>
</cp:coreProperties>
</file>