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66" r:id="rId2"/>
    <p:sldId id="464" r:id="rId3"/>
    <p:sldId id="460" r:id="rId4"/>
    <p:sldId id="461" r:id="rId5"/>
    <p:sldId id="462" r:id="rId6"/>
    <p:sldId id="4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91"/>
  </p:normalViewPr>
  <p:slideViewPr>
    <p:cSldViewPr snapToGrid="0" snapToObjects="1">
      <p:cViewPr varScale="1">
        <p:scale>
          <a:sx n="85" d="100"/>
          <a:sy n="85" d="100"/>
        </p:scale>
        <p:origin x="1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43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BAF7-10C2-8B43-AA5C-490D93787994}" type="datetimeFigureOut">
              <a:rPr lang="en-US" smtClean="0"/>
              <a:t>7/19/21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F2B64-F464-F341-B592-1160B7EB2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0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FE76-2855-B94D-BFC4-FCAE0D1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9FB3-A7B6-914C-B4DE-68E1C8CF2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45CFC-70DB-DA47-AB1A-B5115D58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47E20-7B3B-BC43-B323-40524DF4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D3EB0-3E00-414B-9C7B-2FE1477C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7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C4CE-C883-2249-849A-5A917E13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95FC4-0975-1146-AE1D-E08CB5100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F50E3-322A-1F4C-AE8A-A7F733D1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87B13-67EF-AC4E-801D-DEC90210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DEBB-8955-3749-8759-C0ADF059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4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08A8B-93AA-B14E-A517-88E3AE38B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39A5-D7E4-954D-A964-89747D8E9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9912-A6B6-2B44-85B6-0341784B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46D4-FF67-D44E-B458-9175355A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DBF8-F461-A940-A838-EBA5051D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2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dient 1A">
    <p:bg>
      <p:bgPr>
        <a:gradFill flip="none" rotWithShape="1">
          <a:gsLst>
            <a:gs pos="34287">
              <a:srgbClr val="9EC6CA"/>
            </a:gs>
            <a:gs pos="51397">
              <a:srgbClr val="B38E83"/>
            </a:gs>
            <a:gs pos="79538">
              <a:srgbClr val="C8563D"/>
            </a:gs>
            <a:gs pos="100000">
              <a:srgbClr val="CC3B0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4"/>
          <p:cNvSpPr txBox="1"/>
          <p:nvPr/>
        </p:nvSpPr>
        <p:spPr>
          <a:xfrm>
            <a:off x="602504" y="6122833"/>
            <a:ext cx="10328056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60" tIns="60960" rIns="60960" bIns="60960">
            <a:spAutoFit/>
          </a:bodyPr>
          <a:lstStyle/>
          <a:p>
            <a:pPr defTabSz="1219200">
              <a:lnSpc>
                <a:spcPct val="100000"/>
              </a:lnSpc>
              <a:spcBef>
                <a:spcPts val="1600"/>
              </a:spcBef>
              <a:defRPr b="0">
                <a:solidFill>
                  <a:srgbClr val="FFFFFF"/>
                </a:solidFill>
                <a:latin typeface="Cabin-Regular"/>
                <a:ea typeface="Cabin-Regular"/>
                <a:cs typeface="Cabin-Regular"/>
                <a:sym typeface="Cabin-Regular"/>
              </a:defRPr>
            </a:pPr>
            <a:r>
              <a:rPr sz="900" b="1">
                <a:latin typeface="Cabin-Bold"/>
                <a:ea typeface="Cabin-Bold"/>
                <a:cs typeface="Cabin-Bold"/>
                <a:sym typeface="Cabin-Bold"/>
              </a:rPr>
              <a:t>Peace</a:t>
            </a:r>
            <a:r>
              <a:rPr sz="900"/>
              <a:t> Literacy is </a:t>
            </a:r>
            <a:r>
              <a:rPr sz="900" b="1">
                <a:latin typeface="Cabin-Bold"/>
                <a:ea typeface="Cabin-Bold"/>
                <a:cs typeface="Cabin-Bold"/>
                <a:sym typeface="Cabin-Bold"/>
              </a:rPr>
              <a:t>Survival</a:t>
            </a:r>
            <a:r>
              <a:rPr sz="900"/>
              <a:t> Literacy | </a:t>
            </a:r>
            <a:r>
              <a:rPr sz="900" u="sng">
                <a:solidFill>
                  <a:srgbClr val="9EC6CA"/>
                </a:solidFill>
                <a:uFill>
                  <a:solidFill>
                    <a:srgbClr val="0097A7"/>
                  </a:solidFill>
                </a:uFill>
              </a:rPr>
              <a:t>peaceliteracy.org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7203" y="6271567"/>
            <a:ext cx="481008" cy="416913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219200">
              <a:lnSpc>
                <a:spcPct val="100000"/>
              </a:lnSpc>
              <a:defRPr sz="13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22067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9600" y="3155950"/>
            <a:ext cx="4178300" cy="3092450"/>
          </a:xfrm>
          <a:prstGeom prst="rect">
            <a:avLst/>
          </a:prstGeom>
        </p:spPr>
        <p:txBody>
          <a:bodyPr/>
          <a:lstStyle>
            <a:lvl1pPr>
              <a:buClr>
                <a:srgbClr val="C8563D"/>
              </a:buClr>
            </a:lvl1pPr>
            <a:lvl2pPr>
              <a:buClr>
                <a:srgbClr val="C8563D"/>
              </a:buClr>
            </a:lvl2pPr>
            <a:lvl3pPr>
              <a:buClr>
                <a:srgbClr val="C8563D"/>
              </a:buClr>
            </a:lvl3pPr>
            <a:lvl4pPr>
              <a:buClr>
                <a:srgbClr val="C8563D"/>
              </a:buClr>
            </a:lvl4pPr>
            <a:lvl5pPr>
              <a:buClr>
                <a:srgbClr val="C8563D"/>
              </a:buCl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1219820"/>
            <a:ext cx="4178300" cy="1534146"/>
          </a:xfrm>
          <a:prstGeom prst="rect">
            <a:avLst/>
          </a:prstGeom>
        </p:spPr>
        <p:txBody>
          <a:bodyPr/>
          <a:lstStyle>
            <a:lvl1pPr>
              <a:defRPr sz="5000" spc="-100">
                <a:solidFill>
                  <a:srgbClr val="C8563D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40" name="Rectangle"/>
          <p:cNvSpPr/>
          <p:nvPr/>
        </p:nvSpPr>
        <p:spPr>
          <a:xfrm>
            <a:off x="5397500" y="0"/>
            <a:ext cx="6807200" cy="6858000"/>
          </a:xfrm>
          <a:prstGeom prst="rect">
            <a:avLst/>
          </a:prstGeom>
          <a:solidFill>
            <a:srgbClr val="228A8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20000"/>
              </a:lnSpc>
              <a:spcBef>
                <a:spcPts val="0"/>
              </a:spcBef>
              <a:defRPr sz="30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 sz="1500"/>
          </a:p>
        </p:txBody>
      </p:sp>
      <p:sp>
        <p:nvSpPr>
          <p:cNvPr id="4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9600" y="823468"/>
            <a:ext cx="4178300" cy="385065"/>
          </a:xfrm>
          <a:prstGeom prst="rect">
            <a:avLst/>
          </a:prstGeom>
        </p:spPr>
        <p:txBody>
          <a:bodyPr anchor="ctr"/>
          <a:lstStyle>
            <a:lvl1pPr marL="0" indent="63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1800" b="0" cap="all">
                <a:solidFill>
                  <a:srgbClr val="9EC6CA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8321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16E8-B2BD-1640-9046-BEF42373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4586-A5FA-3449-87E3-B9112058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7A19E-DE41-2547-AE7E-1C7845FD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7E1FC-6C78-EF4F-97E0-FAF875D3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29370-83B2-864F-865F-D4ABCC56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9E5F-46D4-D64C-B78F-2E614E5D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CFD0-6350-314A-8C4E-71DD337BB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B13E-7C28-384A-84CF-D38EEF28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F7880-2E3E-EE47-9321-A727248B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1D43-7891-1F4D-901C-1006972C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6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92D9-C9D0-B846-ABFF-438B60C9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1DA3-1643-8244-A265-95BE22F69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9FCB0-4118-4148-BE14-5908EEE4F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DC450-CDCC-BF4C-B0CC-44C89749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05F6B-650B-4F41-B937-2FA2F900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42D79-78C7-F540-B1FD-53DA1D6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0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BBA9-4FFE-B84D-8123-9C19241E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4722E-ECFA-774E-A6F6-AEE8C3699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6EB09-7957-294A-A084-8E997A1D4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469DB-3F47-3D48-834B-D4A8F1090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34C7F-C28C-B549-B9A8-7CD6B6261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06FA0-2F4C-C34F-A320-2AF3839C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046A4-BF33-6E45-B81B-CC3CAB0C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0B71E-8027-4942-AC65-4DB711B4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C8B4-E653-C34A-9BAE-D60195D1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11371-17CD-F04B-A3E5-E12BF97E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D43A0-9FD4-4144-9472-282E7A0F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B60C0-1FF7-5C4A-AB00-C06BDF85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E4229-5158-F143-AA77-CEC230A5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54983-C598-5E4F-A014-2411E287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2742-1F82-C845-A043-ACAC55D2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1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8A6A-7E63-D640-88F0-ED8D7247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D5A4-06DB-4248-9BD1-3D4372ABF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7E138-0A70-334D-89A2-89E21A60D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FA9C8-25EC-CF40-A345-02FD91C2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F098C-D0AC-FE46-B5B9-0582AEB2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D6C65-62D8-2A45-8EDD-6D0C3196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3102-2B61-2544-A90E-D8A5090E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E022F-B1E5-5747-BAEA-5CA4F9F45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973F3-2C20-9843-92FD-514AEB39D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07DC5-3C5F-7E4C-AC3F-363C2C77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1C848-726C-B64F-9F73-CB0001D9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051E6-F523-7548-9D02-375A056E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1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BC12E-5FD5-7044-96A2-A2CBDE27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EB2FD-DE53-AE4D-852B-82021360B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DF0A1-03DA-1D48-8D3E-7E007DF61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68D53-65BE-6B49-8C3B-95965BA50303}" type="datetimeFigureOut">
              <a:rPr lang="en-US" smtClean="0"/>
              <a:t>7/19/21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45EAF-FFBA-1642-A5E1-F3D3FE3BB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5848D-71D2-E949-9A79-5DB74DDC7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78EF-291D-6D4F-9E59-65D691C27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L-dragon.png" descr="PL-drag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65" name="TextBox 4"/>
          <p:cNvSpPr txBox="1"/>
          <p:nvPr/>
        </p:nvSpPr>
        <p:spPr>
          <a:xfrm>
            <a:off x="403641" y="715441"/>
            <a:ext cx="5262641" cy="28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>
              <a:defRPr sz="22000" cap="all" spc="-220">
                <a:solidFill>
                  <a:srgbClr val="9EC6CA"/>
                </a:solidFill>
              </a:defRPr>
            </a:pPr>
            <a:r>
              <a:rPr lang="en-US" sz="6000" dirty="0"/>
              <a:t>Visiting the </a:t>
            </a:r>
            <a:r>
              <a:rPr sz="6000" dirty="0"/>
              <a:t>Peace Literacy </a:t>
            </a:r>
            <a:r>
              <a:rPr lang="en-US" sz="6000" dirty="0"/>
              <a:t>Metaverse</a:t>
            </a:r>
            <a:endParaRPr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EC8F8-90D6-504F-93EA-9127C6149C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0561320" y="5728603"/>
            <a:ext cx="1300641" cy="569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2AA8C-868E-FA47-BD51-7A9CBD18DA74}"/>
              </a:ext>
            </a:extLst>
          </p:cNvPr>
          <p:cNvSpPr txBox="1"/>
          <p:nvPr/>
        </p:nvSpPr>
        <p:spPr>
          <a:xfrm>
            <a:off x="9760312" y="6298146"/>
            <a:ext cx="2016706" cy="463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indent="63500" defTabSz="292100" hangingPunct="0">
              <a:lnSpc>
                <a:spcPct val="80000"/>
              </a:lnSpc>
              <a:spcBef>
                <a:spcPts val="1200"/>
              </a:spcBef>
            </a:pPr>
            <a:r>
              <a:rPr lang="en-US" sz="2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100" b="1" dirty="0" err="1">
                <a:solidFill>
                  <a:schemeClr val="tx2">
                    <a:lumMod val="20000"/>
                    <a:lumOff val="80000"/>
                  </a:schemeClr>
                </a:solidFill>
                <a:sym typeface="Proxima Nova"/>
              </a:rPr>
              <a:t>eaceliteracy.org</a:t>
            </a:r>
            <a:endParaRPr lang="en-US" sz="2100" b="1" dirty="0">
              <a:solidFill>
                <a:schemeClr val="tx2">
                  <a:lumMod val="20000"/>
                  <a:lumOff val="80000"/>
                </a:schemeClr>
              </a:solidFill>
              <a:sym typeface="Proxima Nov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DA0906-B9B8-5A46-AB0B-66445070E815}"/>
              </a:ext>
            </a:extLst>
          </p:cNvPr>
          <p:cNvSpPr txBox="1"/>
          <p:nvPr/>
        </p:nvSpPr>
        <p:spPr>
          <a:xfrm>
            <a:off x="1212738" y="2018357"/>
            <a:ext cx="9289268" cy="2821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en-US" sz="3600" dirty="0">
                <a:solidFill>
                  <a:srgbClr val="BF4D1F"/>
                </a:solidFill>
              </a:rPr>
              <a:t>All of the worlds in the </a:t>
            </a:r>
            <a:r>
              <a:rPr lang="en-US" sz="3600" b="1" dirty="0">
                <a:solidFill>
                  <a:srgbClr val="BF4D1F"/>
                </a:solidFill>
              </a:rPr>
              <a:t>Peace Literacy Metaverse </a:t>
            </a:r>
            <a:r>
              <a:rPr lang="en-US" sz="3600" dirty="0">
                <a:solidFill>
                  <a:srgbClr val="BF4D1F"/>
                </a:solidFill>
              </a:rPr>
              <a:t>are </a:t>
            </a:r>
            <a:r>
              <a:rPr lang="en-US" sz="3600" b="1" dirty="0">
                <a:solidFill>
                  <a:srgbClr val="BF4D1F"/>
                </a:solidFill>
              </a:rPr>
              <a:t>allegories</a:t>
            </a:r>
            <a:r>
              <a:rPr lang="en-US" sz="3600" dirty="0">
                <a:solidFill>
                  <a:srgbClr val="BF4D1F"/>
                </a:solidFill>
              </a:rPr>
              <a:t>. </a:t>
            </a:r>
          </a:p>
          <a:p>
            <a:r>
              <a:rPr lang="en-US" sz="3600" dirty="0">
                <a:solidFill>
                  <a:srgbClr val="BF4D1F"/>
                </a:solidFill>
              </a:rPr>
              <a:t>An allegory is a metaphor in story form. </a:t>
            </a:r>
          </a:p>
          <a:p>
            <a:r>
              <a:rPr lang="en-US" sz="3600" dirty="0">
                <a:solidFill>
                  <a:srgbClr val="BF4D1F"/>
                </a:solidFill>
              </a:rPr>
              <a:t>All of the worlds in the Peace Literacy Metaverse interconnect to create a larger epic story.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D22D2-8F9E-7740-BD7B-2E4F503D9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0502006" y="5828099"/>
            <a:ext cx="1451395" cy="6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15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685EB6-DECE-4542-97A7-351F0C5CA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91"/>
                    </a14:imgEffect>
                    <a14:imgEffect>
                      <a14:saturation sat="1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0456286" y="5816200"/>
            <a:ext cx="1451395" cy="635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C10DD5-A652-8248-9527-9203ABE4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59" y="586600"/>
            <a:ext cx="5936282" cy="5684801"/>
          </a:xfrm>
          <a:prstGeom prst="rect">
            <a:avLst/>
          </a:prstGeom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5CCF283-07B8-314E-BB20-CD87D5D60352}"/>
              </a:ext>
            </a:extLst>
          </p:cNvPr>
          <p:cNvSpPr txBox="1">
            <a:spLocks/>
          </p:cNvSpPr>
          <p:nvPr/>
        </p:nvSpPr>
        <p:spPr>
          <a:xfrm>
            <a:off x="6662080" y="2525212"/>
            <a:ext cx="5245601" cy="4751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6858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1pPr>
            <a:lvl2pPr marL="13716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2pPr>
            <a:lvl3pPr marL="20574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3pPr>
            <a:lvl4pPr marL="27432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4pPr>
            <a:lvl5pPr marL="34290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5pPr>
            <a:lvl6pPr marL="41148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6pPr>
            <a:lvl7pPr marL="48006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7pPr>
            <a:lvl8pPr marL="54864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8pPr>
            <a:lvl9pPr marL="61722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400" b="0" dirty="0"/>
              <a:t>What elements do you notice in this image?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400" b="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400" b="0" dirty="0"/>
              <a:t>What metaphorical story is being told here?</a:t>
            </a:r>
            <a:r>
              <a:rPr lang="en-US" sz="21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558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DF769-679B-5C48-8ADC-E5E1E7B70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0410566" y="5676024"/>
            <a:ext cx="1451395" cy="63555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893D52-A853-3B48-B384-3076B69BE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60" y="686414"/>
            <a:ext cx="7777267" cy="5485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D3EA859F-4848-474B-9C20-5933C5C9AFF0}"/>
              </a:ext>
            </a:extLst>
          </p:cNvPr>
          <p:cNvSpPr txBox="1">
            <a:spLocks/>
          </p:cNvSpPr>
          <p:nvPr/>
        </p:nvSpPr>
        <p:spPr>
          <a:xfrm>
            <a:off x="8691815" y="1400135"/>
            <a:ext cx="3170146" cy="4057729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What elements do you notice in this image?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What metaphorical story is being told here?</a:t>
            </a:r>
          </a:p>
        </p:txBody>
      </p:sp>
    </p:spTree>
    <p:extLst>
      <p:ext uri="{BB962C8B-B14F-4D97-AF65-F5344CB8AC3E}">
        <p14:creationId xmlns:p14="http://schemas.microsoft.com/office/powerpoint/2010/main" val="3774935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B6060-DB3E-2F49-B21F-5EC86B0BB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0403471" y="5858266"/>
            <a:ext cx="1451395" cy="635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18696-57EE-A947-9449-6472FE7D1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84"/>
          <a:stretch/>
        </p:blipFill>
        <p:spPr>
          <a:xfrm>
            <a:off x="6468945" y="1117650"/>
            <a:ext cx="5348154" cy="42948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46C9A7-7F54-3046-8E2E-593A9B7DB22C}"/>
              </a:ext>
            </a:extLst>
          </p:cNvPr>
          <p:cNvSpPr txBox="1">
            <a:spLocks/>
          </p:cNvSpPr>
          <p:nvPr/>
        </p:nvSpPr>
        <p:spPr>
          <a:xfrm>
            <a:off x="710079" y="1253331"/>
            <a:ext cx="5385921" cy="21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432" tIns="25400" rIns="25400" bIns="25400">
            <a:noAutofit/>
          </a:bodyPr>
          <a:lstStyle>
            <a:lvl1pPr marL="6858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C8563D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1pPr>
            <a:lvl2pPr marL="13716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C8563D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2pPr>
            <a:lvl3pPr marL="20574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C8563D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3pPr>
            <a:lvl4pPr marL="27432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C8563D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4pPr>
            <a:lvl5pPr marL="34290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C8563D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5pPr>
            <a:lvl6pPr marL="41148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6pPr>
            <a:lvl7pPr marL="48006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7pPr>
            <a:lvl8pPr marL="54864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8pPr>
            <a:lvl9pPr marL="61722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The worlds in the Peace Literacy Metaverse are similar to dreamscapes. </a:t>
            </a:r>
          </a:p>
          <a:p>
            <a:pPr marL="0" indent="0" algn="r">
              <a:buNone/>
            </a:pPr>
            <a:r>
              <a:rPr lang="en-US" sz="2400" dirty="0"/>
              <a:t>Exploring these worlds is similar to exploring dreams, allowing us to unlock mysteries and treasures hidden in our unconscious mind.</a:t>
            </a:r>
          </a:p>
          <a:p>
            <a:pPr marL="0" indent="0" algn="r">
              <a:buNone/>
            </a:pPr>
            <a:r>
              <a:rPr lang="en-US" sz="2400" dirty="0"/>
              <a:t>Everything in these worlds has a purpose, a metaphorical meaning. </a:t>
            </a:r>
          </a:p>
          <a:p>
            <a:pPr marL="0" indent="0" algn="r">
              <a:buNone/>
            </a:pPr>
            <a:r>
              <a:rPr lang="en-US" sz="2400" dirty="0"/>
              <a:t>Everything in these worlds tells the story of our shared humanity, in the form of allegories that you will experience.</a:t>
            </a:r>
          </a:p>
          <a:p>
            <a:pPr hangingPunct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84489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E4751-4AD4-0742-B360-8118830EF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10387706" y="5846853"/>
            <a:ext cx="1451395" cy="635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895960-28C8-B344-A194-D22276009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5" r="103" b="20324"/>
          <a:stretch/>
        </p:blipFill>
        <p:spPr>
          <a:xfrm>
            <a:off x="538115" y="1011148"/>
            <a:ext cx="7465182" cy="467369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DEBDF5-39B0-2A4F-989F-74B4A03F1C6E}"/>
              </a:ext>
            </a:extLst>
          </p:cNvPr>
          <p:cNvSpPr txBox="1">
            <a:spLocks/>
          </p:cNvSpPr>
          <p:nvPr/>
        </p:nvSpPr>
        <p:spPr>
          <a:xfrm>
            <a:off x="8443029" y="1394207"/>
            <a:ext cx="3396072" cy="1134093"/>
          </a:xfrm>
          <a:prstGeom prst="rect">
            <a:avLst/>
          </a:prstGeom>
        </p:spPr>
        <p:txBody>
          <a:bodyPr/>
          <a:lstStyle>
            <a:lvl1pPr marL="6858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1pPr>
            <a:lvl2pPr marL="13716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2pPr>
            <a:lvl3pPr marL="20574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3pPr>
            <a:lvl4pPr marL="27432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4pPr>
            <a:lvl5pPr marL="34290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5pPr>
            <a:lvl6pPr marL="41148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6pPr>
            <a:lvl7pPr marL="48006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7pPr>
            <a:lvl8pPr marL="54864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8pPr>
            <a:lvl9pPr marL="6172200" marR="0" indent="-685800" algn="l" defTabSz="584200" rtl="0" latinLnBrk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228A8A"/>
              </a:buClr>
              <a:buSzPct val="250000"/>
              <a:buFontTx/>
              <a:buChar char="-"/>
              <a:tabLst/>
              <a:defRPr sz="4200" b="1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Proxima Nova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 the first world you will visit, this ocean symbolizes the Cosmic Ocean, which is a metaphor for the universe, reality.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vast Landscape of the Human Condition — of which the Island of Aggression is a part — arises out of the cosmic ocean, the universe, reality.</a:t>
            </a:r>
          </a:p>
        </p:txBody>
      </p:sp>
    </p:spTree>
    <p:extLst>
      <p:ext uri="{BB962C8B-B14F-4D97-AF65-F5344CB8AC3E}">
        <p14:creationId xmlns:p14="http://schemas.microsoft.com/office/powerpoint/2010/main" val="388379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204</Words>
  <Application>Microsoft Macintosh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Cabin-Bold</vt:lpstr>
      <vt:lpstr>Cabin-Regular</vt:lpstr>
      <vt:lpstr>Calibri</vt:lpstr>
      <vt:lpstr>Calibri Light</vt:lpstr>
      <vt:lpstr>Proxima Nova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Clough, Sharyn</dc:creator>
  <cp:lastModifiedBy>Clough, Sharyn</cp:lastModifiedBy>
  <cp:revision>2</cp:revision>
  <dcterms:created xsi:type="dcterms:W3CDTF">2021-07-19T23:13:39Z</dcterms:created>
  <dcterms:modified xsi:type="dcterms:W3CDTF">2021-07-19T23:27:08Z</dcterms:modified>
</cp:coreProperties>
</file>